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60" r:id="rId5"/>
    <p:sldMasterId id="2147483662" r:id="rId6"/>
    <p:sldMasterId id="2147483666" r:id="rId7"/>
    <p:sldMasterId id="2147483670" r:id="rId8"/>
    <p:sldMasterId id="2147483684" r:id="rId9"/>
    <p:sldMasterId id="2147483686" r:id="rId10"/>
    <p:sldMasterId id="2147483688" r:id="rId11"/>
    <p:sldMasterId id="2147483692" r:id="rId12"/>
    <p:sldMasterId id="2147483694" r:id="rId13"/>
    <p:sldMasterId id="2147483704" r:id="rId14"/>
  </p:sldMasterIdLst>
  <p:notesMasterIdLst>
    <p:notesMasterId r:id="rId44"/>
  </p:notesMasterIdLst>
  <p:handoutMasterIdLst>
    <p:handoutMasterId r:id="rId45"/>
  </p:handoutMasterIdLst>
  <p:sldIdLst>
    <p:sldId id="2436" r:id="rId15"/>
    <p:sldId id="3141" r:id="rId16"/>
    <p:sldId id="298" r:id="rId17"/>
    <p:sldId id="338" r:id="rId18"/>
    <p:sldId id="292" r:id="rId19"/>
    <p:sldId id="353" r:id="rId20"/>
    <p:sldId id="335" r:id="rId21"/>
    <p:sldId id="352" r:id="rId22"/>
    <p:sldId id="303" r:id="rId23"/>
    <p:sldId id="310" r:id="rId24"/>
    <p:sldId id="399" r:id="rId25"/>
    <p:sldId id="1023" r:id="rId26"/>
    <p:sldId id="312" r:id="rId27"/>
    <p:sldId id="3146" r:id="rId28"/>
    <p:sldId id="351" r:id="rId29"/>
    <p:sldId id="308" r:id="rId30"/>
    <p:sldId id="291" r:id="rId31"/>
    <p:sldId id="350" r:id="rId32"/>
    <p:sldId id="3143" r:id="rId33"/>
    <p:sldId id="3137" r:id="rId34"/>
    <p:sldId id="276" r:id="rId35"/>
    <p:sldId id="290" r:id="rId36"/>
    <p:sldId id="349" r:id="rId37"/>
    <p:sldId id="3139" r:id="rId38"/>
    <p:sldId id="2438" r:id="rId39"/>
    <p:sldId id="3147" r:id="rId40"/>
    <p:sldId id="3149" r:id="rId41"/>
    <p:sldId id="3148" r:id="rId42"/>
    <p:sldId id="3145"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6888" autoAdjust="0"/>
  </p:normalViewPr>
  <p:slideViewPr>
    <p:cSldViewPr snapToGrid="0">
      <p:cViewPr varScale="1">
        <p:scale>
          <a:sx n="170" d="100"/>
          <a:sy n="170" d="100"/>
        </p:scale>
        <p:origin x="2885" y="101"/>
      </p:cViewPr>
      <p:guideLst>
        <p:guide orient="horz" pos="2160"/>
        <p:guide pos="2880"/>
      </p:guideLst>
    </p:cSldViewPr>
  </p:slideViewPr>
  <p:outlineViewPr>
    <p:cViewPr>
      <p:scale>
        <a:sx n="33" d="100"/>
        <a:sy n="33" d="100"/>
      </p:scale>
      <p:origin x="0" y="-2783"/>
    </p:cViewPr>
  </p:outlineViewPr>
  <p:notesTextViewPr>
    <p:cViewPr>
      <p:scale>
        <a:sx n="100" d="100"/>
        <a:sy n="100" d="100"/>
      </p:scale>
      <p:origin x="0" y="0"/>
    </p:cViewPr>
  </p:notesTextViewPr>
  <p:sorterViewPr>
    <p:cViewPr varScale="1">
      <p:scale>
        <a:sx n="1" d="1"/>
        <a:sy n="1" d="1"/>
      </p:scale>
      <p:origin x="0" y="-43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7933D-6406-4F6B-ACD9-2E0C1D38B8FE}" type="doc">
      <dgm:prSet loTypeId="urn:microsoft.com/office/officeart/2005/8/layout/process1" loCatId="process" qsTypeId="urn:microsoft.com/office/officeart/2005/8/quickstyle/simple1" qsCatId="simple" csTypeId="urn:microsoft.com/office/officeart/2005/8/colors/accent1_2" csCatId="accent1" phldr="1"/>
      <dgm:spPr/>
    </dgm:pt>
    <dgm:pt modelId="{E4B7517C-3C45-4995-A5F2-24BE825E3C48}">
      <dgm:prSet phldrT="[Text]"/>
      <dgm:spPr/>
      <dgm:t>
        <a:bodyPr/>
        <a:lstStyle/>
        <a:p>
          <a:r>
            <a:rPr lang="en-GB" dirty="0"/>
            <a:t>Student borrowed £20,000</a:t>
          </a:r>
        </a:p>
      </dgm:t>
    </dgm:pt>
    <dgm:pt modelId="{7F55AD1E-FB05-40F6-9030-2F04C9615083}" type="parTrans" cxnId="{ABB19132-649B-4ECA-88E9-4CBC4604255A}">
      <dgm:prSet/>
      <dgm:spPr/>
      <dgm:t>
        <a:bodyPr/>
        <a:lstStyle/>
        <a:p>
          <a:endParaRPr lang="en-GB"/>
        </a:p>
      </dgm:t>
    </dgm:pt>
    <dgm:pt modelId="{4568E1CC-4435-4D30-91D2-EDAC6E896C53}" type="sibTrans" cxnId="{ABB19132-649B-4ECA-88E9-4CBC4604255A}">
      <dgm:prSet/>
      <dgm:spPr/>
      <dgm:t>
        <a:bodyPr/>
        <a:lstStyle/>
        <a:p>
          <a:endParaRPr lang="en-GB"/>
        </a:p>
      </dgm:t>
    </dgm:pt>
    <dgm:pt modelId="{EB0A1ED9-4EBC-4A47-AA8E-B14E4EE2CC49}">
      <dgm:prSet phldrT="[Text]"/>
      <dgm:spPr/>
      <dgm:t>
        <a:bodyPr/>
        <a:lstStyle/>
        <a:p>
          <a:r>
            <a:rPr lang="en-GB" dirty="0"/>
            <a:t>Graduate earns £30,000</a:t>
          </a:r>
        </a:p>
      </dgm:t>
    </dgm:pt>
    <dgm:pt modelId="{ECB7C50F-9DBD-4942-803A-86967F912AA5}" type="parTrans" cxnId="{0B1DBBB0-CA1D-4AC5-978D-57DCD444C6D7}">
      <dgm:prSet/>
      <dgm:spPr/>
      <dgm:t>
        <a:bodyPr/>
        <a:lstStyle/>
        <a:p>
          <a:endParaRPr lang="en-GB"/>
        </a:p>
      </dgm:t>
    </dgm:pt>
    <dgm:pt modelId="{EFB581F1-334B-477C-A113-DAC7742FE556}" type="sibTrans" cxnId="{0B1DBBB0-CA1D-4AC5-978D-57DCD444C6D7}">
      <dgm:prSet/>
      <dgm:spPr/>
      <dgm:t>
        <a:bodyPr/>
        <a:lstStyle/>
        <a:p>
          <a:endParaRPr lang="en-GB"/>
        </a:p>
      </dgm:t>
    </dgm:pt>
    <dgm:pt modelId="{3CEE58BA-2F38-44FC-A613-3CFC4AAE703D}">
      <dgm:prSet phldrT="[Text]"/>
      <dgm:spPr/>
      <dgm:t>
        <a:bodyPr/>
        <a:lstStyle/>
        <a:p>
          <a:r>
            <a:rPr lang="en-GB" dirty="0"/>
            <a:t>Income eligible for repayment calculation = £5000</a:t>
          </a:r>
        </a:p>
      </dgm:t>
    </dgm:pt>
    <dgm:pt modelId="{58C6E340-72EB-4C09-9E92-E9171F6F56D4}" type="parTrans" cxnId="{5E6EA9B9-8EB1-431F-A4B9-A71A2C5A4C0F}">
      <dgm:prSet/>
      <dgm:spPr/>
      <dgm:t>
        <a:bodyPr/>
        <a:lstStyle/>
        <a:p>
          <a:endParaRPr lang="en-GB"/>
        </a:p>
      </dgm:t>
    </dgm:pt>
    <dgm:pt modelId="{9C1D07E3-A888-411A-8453-C4AB1D4751DC}" type="sibTrans" cxnId="{5E6EA9B9-8EB1-431F-A4B9-A71A2C5A4C0F}">
      <dgm:prSet/>
      <dgm:spPr/>
      <dgm:t>
        <a:bodyPr/>
        <a:lstStyle/>
        <a:p>
          <a:endParaRPr lang="en-GB"/>
        </a:p>
      </dgm:t>
    </dgm:pt>
    <dgm:pt modelId="{0AD18E4B-E487-4237-9A4F-A1D928D3D3D9}">
      <dgm:prSet phldrT="[Text]"/>
      <dgm:spPr/>
      <dgm:t>
        <a:bodyPr/>
        <a:lstStyle/>
        <a:p>
          <a:r>
            <a:rPr lang="en-GB" dirty="0"/>
            <a:t>Repayment rate = 9%</a:t>
          </a:r>
        </a:p>
      </dgm:t>
    </dgm:pt>
    <dgm:pt modelId="{F9E472C8-0E68-42F4-AE86-2587ABF2E410}" type="parTrans" cxnId="{0B591C60-2398-4E44-8D5C-F47AA62F86A1}">
      <dgm:prSet/>
      <dgm:spPr/>
      <dgm:t>
        <a:bodyPr/>
        <a:lstStyle/>
        <a:p>
          <a:endParaRPr lang="en-GB"/>
        </a:p>
      </dgm:t>
    </dgm:pt>
    <dgm:pt modelId="{55FC81B1-A4C0-4129-AF01-F04B6D284FAB}" type="sibTrans" cxnId="{0B591C60-2398-4E44-8D5C-F47AA62F86A1}">
      <dgm:prSet/>
      <dgm:spPr/>
      <dgm:t>
        <a:bodyPr/>
        <a:lstStyle/>
        <a:p>
          <a:endParaRPr lang="en-GB"/>
        </a:p>
      </dgm:t>
    </dgm:pt>
    <dgm:pt modelId="{560977A6-9AF8-484D-8AE3-8BA8AC662E17}">
      <dgm:prSet phldrT="[Text]"/>
      <dgm:spPr/>
      <dgm:t>
        <a:bodyPr/>
        <a:lstStyle/>
        <a:p>
          <a:r>
            <a:rPr lang="en-GB" dirty="0"/>
            <a:t>Annual repayment = £450</a:t>
          </a:r>
        </a:p>
      </dgm:t>
    </dgm:pt>
    <dgm:pt modelId="{5CF206BB-60A0-4578-84E5-4ECD13FF0178}" type="parTrans" cxnId="{DD432775-11FC-4018-A20D-02C439653325}">
      <dgm:prSet/>
      <dgm:spPr/>
      <dgm:t>
        <a:bodyPr/>
        <a:lstStyle/>
        <a:p>
          <a:endParaRPr lang="en-GB"/>
        </a:p>
      </dgm:t>
    </dgm:pt>
    <dgm:pt modelId="{4B6FE6F0-0FC4-4C0F-83A1-49B31782CE2E}" type="sibTrans" cxnId="{DD432775-11FC-4018-A20D-02C439653325}">
      <dgm:prSet/>
      <dgm:spPr/>
      <dgm:t>
        <a:bodyPr/>
        <a:lstStyle/>
        <a:p>
          <a:endParaRPr lang="en-GB"/>
        </a:p>
      </dgm:t>
    </dgm:pt>
    <dgm:pt modelId="{26E564C6-1D2B-4CBF-AF75-19639898FEC1}">
      <dgm:prSet phldrT="[Text]"/>
      <dgm:spPr/>
      <dgm:t>
        <a:bodyPr/>
        <a:lstStyle/>
        <a:p>
          <a:r>
            <a:rPr lang="en-GB" dirty="0"/>
            <a:t>Monthly repayment = £37.50</a:t>
          </a:r>
        </a:p>
      </dgm:t>
    </dgm:pt>
    <dgm:pt modelId="{1A645072-ECB0-4622-9791-672370B8A60E}" type="parTrans" cxnId="{FD94A792-1F53-46FE-8782-A130EE168DF4}">
      <dgm:prSet/>
      <dgm:spPr/>
      <dgm:t>
        <a:bodyPr/>
        <a:lstStyle/>
        <a:p>
          <a:endParaRPr lang="en-GB"/>
        </a:p>
      </dgm:t>
    </dgm:pt>
    <dgm:pt modelId="{E005B82C-D887-4DD1-9E3A-3835E33B9C3C}" type="sibTrans" cxnId="{FD94A792-1F53-46FE-8782-A130EE168DF4}">
      <dgm:prSet/>
      <dgm:spPr/>
      <dgm:t>
        <a:bodyPr/>
        <a:lstStyle/>
        <a:p>
          <a:endParaRPr lang="en-GB"/>
        </a:p>
      </dgm:t>
    </dgm:pt>
    <dgm:pt modelId="{0E9D3C53-0853-4D84-80BA-62B593C3B0FD}" type="pres">
      <dgm:prSet presAssocID="{EBD7933D-6406-4F6B-ACD9-2E0C1D38B8FE}" presName="Name0" presStyleCnt="0">
        <dgm:presLayoutVars>
          <dgm:dir/>
          <dgm:resizeHandles val="exact"/>
        </dgm:presLayoutVars>
      </dgm:prSet>
      <dgm:spPr/>
    </dgm:pt>
    <dgm:pt modelId="{DA2847DC-1151-4B2C-BB40-141C004CB5C2}" type="pres">
      <dgm:prSet presAssocID="{E4B7517C-3C45-4995-A5F2-24BE825E3C48}" presName="node" presStyleLbl="node1" presStyleIdx="0" presStyleCnt="6">
        <dgm:presLayoutVars>
          <dgm:bulletEnabled val="1"/>
        </dgm:presLayoutVars>
      </dgm:prSet>
      <dgm:spPr/>
    </dgm:pt>
    <dgm:pt modelId="{128A120B-0344-4E8C-8C27-B9C356A9C6AE}" type="pres">
      <dgm:prSet presAssocID="{4568E1CC-4435-4D30-91D2-EDAC6E896C53}" presName="sibTrans" presStyleLbl="sibTrans2D1" presStyleIdx="0" presStyleCnt="5"/>
      <dgm:spPr/>
    </dgm:pt>
    <dgm:pt modelId="{C059431E-8195-49E6-949C-FBF57A93AFC8}" type="pres">
      <dgm:prSet presAssocID="{4568E1CC-4435-4D30-91D2-EDAC6E896C53}" presName="connectorText" presStyleLbl="sibTrans2D1" presStyleIdx="0" presStyleCnt="5"/>
      <dgm:spPr/>
    </dgm:pt>
    <dgm:pt modelId="{7862C460-1599-40FB-9122-0503B7627CF2}" type="pres">
      <dgm:prSet presAssocID="{EB0A1ED9-4EBC-4A47-AA8E-B14E4EE2CC49}" presName="node" presStyleLbl="node1" presStyleIdx="1" presStyleCnt="6">
        <dgm:presLayoutVars>
          <dgm:bulletEnabled val="1"/>
        </dgm:presLayoutVars>
      </dgm:prSet>
      <dgm:spPr/>
    </dgm:pt>
    <dgm:pt modelId="{EB96B3E3-C97F-4EB6-84A8-A5593DE82DFD}" type="pres">
      <dgm:prSet presAssocID="{EFB581F1-334B-477C-A113-DAC7742FE556}" presName="sibTrans" presStyleLbl="sibTrans2D1" presStyleIdx="1" presStyleCnt="5"/>
      <dgm:spPr/>
    </dgm:pt>
    <dgm:pt modelId="{F80FA375-3E6B-4234-9D86-BCB7EB2EF750}" type="pres">
      <dgm:prSet presAssocID="{EFB581F1-334B-477C-A113-DAC7742FE556}" presName="connectorText" presStyleLbl="sibTrans2D1" presStyleIdx="1" presStyleCnt="5"/>
      <dgm:spPr/>
    </dgm:pt>
    <dgm:pt modelId="{DDC2BEE4-9409-4676-B2A0-BC3F3DC91839}" type="pres">
      <dgm:prSet presAssocID="{3CEE58BA-2F38-44FC-A613-3CFC4AAE703D}" presName="node" presStyleLbl="node1" presStyleIdx="2" presStyleCnt="6">
        <dgm:presLayoutVars>
          <dgm:bulletEnabled val="1"/>
        </dgm:presLayoutVars>
      </dgm:prSet>
      <dgm:spPr/>
    </dgm:pt>
    <dgm:pt modelId="{AD9369F2-6EFF-46CF-83AA-7D73B16BC285}" type="pres">
      <dgm:prSet presAssocID="{9C1D07E3-A888-411A-8453-C4AB1D4751DC}" presName="sibTrans" presStyleLbl="sibTrans2D1" presStyleIdx="2" presStyleCnt="5"/>
      <dgm:spPr/>
    </dgm:pt>
    <dgm:pt modelId="{B91A28C5-725B-43F5-A70A-099AF8FCD517}" type="pres">
      <dgm:prSet presAssocID="{9C1D07E3-A888-411A-8453-C4AB1D4751DC}" presName="connectorText" presStyleLbl="sibTrans2D1" presStyleIdx="2" presStyleCnt="5"/>
      <dgm:spPr/>
    </dgm:pt>
    <dgm:pt modelId="{1F1399B5-F959-4A87-B3DE-8A69AB8C7849}" type="pres">
      <dgm:prSet presAssocID="{0AD18E4B-E487-4237-9A4F-A1D928D3D3D9}" presName="node" presStyleLbl="node1" presStyleIdx="3" presStyleCnt="6">
        <dgm:presLayoutVars>
          <dgm:bulletEnabled val="1"/>
        </dgm:presLayoutVars>
      </dgm:prSet>
      <dgm:spPr/>
    </dgm:pt>
    <dgm:pt modelId="{3509C20F-90A3-4ECD-A3B2-15EA495337F4}" type="pres">
      <dgm:prSet presAssocID="{55FC81B1-A4C0-4129-AF01-F04B6D284FAB}" presName="sibTrans" presStyleLbl="sibTrans2D1" presStyleIdx="3" presStyleCnt="5"/>
      <dgm:spPr/>
    </dgm:pt>
    <dgm:pt modelId="{4A73CF29-E59E-4DFB-B090-77C6FED5CBA6}" type="pres">
      <dgm:prSet presAssocID="{55FC81B1-A4C0-4129-AF01-F04B6D284FAB}" presName="connectorText" presStyleLbl="sibTrans2D1" presStyleIdx="3" presStyleCnt="5"/>
      <dgm:spPr/>
    </dgm:pt>
    <dgm:pt modelId="{38279866-49BD-4F97-BEE1-66B555D7FD68}" type="pres">
      <dgm:prSet presAssocID="{560977A6-9AF8-484D-8AE3-8BA8AC662E17}" presName="node" presStyleLbl="node1" presStyleIdx="4" presStyleCnt="6">
        <dgm:presLayoutVars>
          <dgm:bulletEnabled val="1"/>
        </dgm:presLayoutVars>
      </dgm:prSet>
      <dgm:spPr/>
    </dgm:pt>
    <dgm:pt modelId="{4CDC8F16-9260-4593-9ABD-D194777E9B0B}" type="pres">
      <dgm:prSet presAssocID="{4B6FE6F0-0FC4-4C0F-83A1-49B31782CE2E}" presName="sibTrans" presStyleLbl="sibTrans2D1" presStyleIdx="4" presStyleCnt="5"/>
      <dgm:spPr/>
    </dgm:pt>
    <dgm:pt modelId="{020207F7-62DF-43F8-BB8C-9D9A892AAD15}" type="pres">
      <dgm:prSet presAssocID="{4B6FE6F0-0FC4-4C0F-83A1-49B31782CE2E}" presName="connectorText" presStyleLbl="sibTrans2D1" presStyleIdx="4" presStyleCnt="5"/>
      <dgm:spPr/>
    </dgm:pt>
    <dgm:pt modelId="{68A66C2D-1829-48CB-B60A-D814D69C9C9A}" type="pres">
      <dgm:prSet presAssocID="{26E564C6-1D2B-4CBF-AF75-19639898FEC1}" presName="node" presStyleLbl="node1" presStyleIdx="5" presStyleCnt="6">
        <dgm:presLayoutVars>
          <dgm:bulletEnabled val="1"/>
        </dgm:presLayoutVars>
      </dgm:prSet>
      <dgm:spPr/>
    </dgm:pt>
  </dgm:ptLst>
  <dgm:cxnLst>
    <dgm:cxn modelId="{C49EDC00-BBAF-458A-B7A8-DF70E479D108}" type="presOf" srcId="{EBD7933D-6406-4F6B-ACD9-2E0C1D38B8FE}" destId="{0E9D3C53-0853-4D84-80BA-62B593C3B0FD}" srcOrd="0" destOrd="0" presId="urn:microsoft.com/office/officeart/2005/8/layout/process1"/>
    <dgm:cxn modelId="{A00CB008-1FDE-4007-A462-342ACEF91E19}" type="presOf" srcId="{E4B7517C-3C45-4995-A5F2-24BE825E3C48}" destId="{DA2847DC-1151-4B2C-BB40-141C004CB5C2}" srcOrd="0" destOrd="0" presId="urn:microsoft.com/office/officeart/2005/8/layout/process1"/>
    <dgm:cxn modelId="{B159580B-B6AE-4EB8-BBC6-F6258518F629}" type="presOf" srcId="{4B6FE6F0-0FC4-4C0F-83A1-49B31782CE2E}" destId="{020207F7-62DF-43F8-BB8C-9D9A892AAD15}" srcOrd="1" destOrd="0" presId="urn:microsoft.com/office/officeart/2005/8/layout/process1"/>
    <dgm:cxn modelId="{8383AD17-0223-4C4E-BD03-BF66A0B011DA}" type="presOf" srcId="{55FC81B1-A4C0-4129-AF01-F04B6D284FAB}" destId="{4A73CF29-E59E-4DFB-B090-77C6FED5CBA6}" srcOrd="1" destOrd="0" presId="urn:microsoft.com/office/officeart/2005/8/layout/process1"/>
    <dgm:cxn modelId="{8AB0042A-E020-4F22-A4BA-37532BDA62CF}" type="presOf" srcId="{4568E1CC-4435-4D30-91D2-EDAC6E896C53}" destId="{128A120B-0344-4E8C-8C27-B9C356A9C6AE}" srcOrd="0" destOrd="0" presId="urn:microsoft.com/office/officeart/2005/8/layout/process1"/>
    <dgm:cxn modelId="{ABB19132-649B-4ECA-88E9-4CBC4604255A}" srcId="{EBD7933D-6406-4F6B-ACD9-2E0C1D38B8FE}" destId="{E4B7517C-3C45-4995-A5F2-24BE825E3C48}" srcOrd="0" destOrd="0" parTransId="{7F55AD1E-FB05-40F6-9030-2F04C9615083}" sibTransId="{4568E1CC-4435-4D30-91D2-EDAC6E896C53}"/>
    <dgm:cxn modelId="{6B25FB34-AAAC-4ADF-BED0-045EFBF3FD43}" type="presOf" srcId="{4B6FE6F0-0FC4-4C0F-83A1-49B31782CE2E}" destId="{4CDC8F16-9260-4593-9ABD-D194777E9B0B}" srcOrd="0" destOrd="0" presId="urn:microsoft.com/office/officeart/2005/8/layout/process1"/>
    <dgm:cxn modelId="{5D39D236-37AC-4432-A41F-5D9C137AECB4}" type="presOf" srcId="{EFB581F1-334B-477C-A113-DAC7742FE556}" destId="{F80FA375-3E6B-4234-9D86-BCB7EB2EF750}" srcOrd="1" destOrd="0" presId="urn:microsoft.com/office/officeart/2005/8/layout/process1"/>
    <dgm:cxn modelId="{0B591C60-2398-4E44-8D5C-F47AA62F86A1}" srcId="{EBD7933D-6406-4F6B-ACD9-2E0C1D38B8FE}" destId="{0AD18E4B-E487-4237-9A4F-A1D928D3D3D9}" srcOrd="3" destOrd="0" parTransId="{F9E472C8-0E68-42F4-AE86-2587ABF2E410}" sibTransId="{55FC81B1-A4C0-4129-AF01-F04B6D284FAB}"/>
    <dgm:cxn modelId="{2D3AB347-79F5-4F02-AFF3-4B8B4924C238}" type="presOf" srcId="{55FC81B1-A4C0-4129-AF01-F04B6D284FAB}" destId="{3509C20F-90A3-4ECD-A3B2-15EA495337F4}" srcOrd="0" destOrd="0" presId="urn:microsoft.com/office/officeart/2005/8/layout/process1"/>
    <dgm:cxn modelId="{E47C9E4C-24D0-46A9-8142-66AE6F4F5FFF}" type="presOf" srcId="{9C1D07E3-A888-411A-8453-C4AB1D4751DC}" destId="{AD9369F2-6EFF-46CF-83AA-7D73B16BC285}" srcOrd="0" destOrd="0" presId="urn:microsoft.com/office/officeart/2005/8/layout/process1"/>
    <dgm:cxn modelId="{1A03AF6C-0B4C-40C1-B941-577699A67816}" type="presOf" srcId="{0AD18E4B-E487-4237-9A4F-A1D928D3D3D9}" destId="{1F1399B5-F959-4A87-B3DE-8A69AB8C7849}" srcOrd="0" destOrd="0" presId="urn:microsoft.com/office/officeart/2005/8/layout/process1"/>
    <dgm:cxn modelId="{EF349853-B80A-46B6-B135-B139766976DF}" type="presOf" srcId="{560977A6-9AF8-484D-8AE3-8BA8AC662E17}" destId="{38279866-49BD-4F97-BEE1-66B555D7FD68}" srcOrd="0" destOrd="0" presId="urn:microsoft.com/office/officeart/2005/8/layout/process1"/>
    <dgm:cxn modelId="{EF85C073-25A9-42F5-8FE8-6948CE82859B}" type="presOf" srcId="{EB0A1ED9-4EBC-4A47-AA8E-B14E4EE2CC49}" destId="{7862C460-1599-40FB-9122-0503B7627CF2}" srcOrd="0" destOrd="0" presId="urn:microsoft.com/office/officeart/2005/8/layout/process1"/>
    <dgm:cxn modelId="{DD432775-11FC-4018-A20D-02C439653325}" srcId="{EBD7933D-6406-4F6B-ACD9-2E0C1D38B8FE}" destId="{560977A6-9AF8-484D-8AE3-8BA8AC662E17}" srcOrd="4" destOrd="0" parTransId="{5CF206BB-60A0-4578-84E5-4ECD13FF0178}" sibTransId="{4B6FE6F0-0FC4-4C0F-83A1-49B31782CE2E}"/>
    <dgm:cxn modelId="{55FDB357-0AC7-4638-BE6D-A545C076DDF9}" type="presOf" srcId="{3CEE58BA-2F38-44FC-A613-3CFC4AAE703D}" destId="{DDC2BEE4-9409-4676-B2A0-BC3F3DC91839}" srcOrd="0" destOrd="0" presId="urn:microsoft.com/office/officeart/2005/8/layout/process1"/>
    <dgm:cxn modelId="{418EAD5A-FA98-4489-A761-453E0566BC2F}" type="presOf" srcId="{EFB581F1-334B-477C-A113-DAC7742FE556}" destId="{EB96B3E3-C97F-4EB6-84A8-A5593DE82DFD}" srcOrd="0" destOrd="0" presId="urn:microsoft.com/office/officeart/2005/8/layout/process1"/>
    <dgm:cxn modelId="{E3ED6C87-81F3-4009-BF08-06CD69A55AD4}" type="presOf" srcId="{26E564C6-1D2B-4CBF-AF75-19639898FEC1}" destId="{68A66C2D-1829-48CB-B60A-D814D69C9C9A}" srcOrd="0" destOrd="0" presId="urn:microsoft.com/office/officeart/2005/8/layout/process1"/>
    <dgm:cxn modelId="{BA7A7988-8D92-4BFA-9331-06AEB6FDCAE8}" type="presOf" srcId="{9C1D07E3-A888-411A-8453-C4AB1D4751DC}" destId="{B91A28C5-725B-43F5-A70A-099AF8FCD517}" srcOrd="1" destOrd="0" presId="urn:microsoft.com/office/officeart/2005/8/layout/process1"/>
    <dgm:cxn modelId="{FD94A792-1F53-46FE-8782-A130EE168DF4}" srcId="{EBD7933D-6406-4F6B-ACD9-2E0C1D38B8FE}" destId="{26E564C6-1D2B-4CBF-AF75-19639898FEC1}" srcOrd="5" destOrd="0" parTransId="{1A645072-ECB0-4622-9791-672370B8A60E}" sibTransId="{E005B82C-D887-4DD1-9E3A-3835E33B9C3C}"/>
    <dgm:cxn modelId="{0B1DBBB0-CA1D-4AC5-978D-57DCD444C6D7}" srcId="{EBD7933D-6406-4F6B-ACD9-2E0C1D38B8FE}" destId="{EB0A1ED9-4EBC-4A47-AA8E-B14E4EE2CC49}" srcOrd="1" destOrd="0" parTransId="{ECB7C50F-9DBD-4942-803A-86967F912AA5}" sibTransId="{EFB581F1-334B-477C-A113-DAC7742FE556}"/>
    <dgm:cxn modelId="{5E6EA9B9-8EB1-431F-A4B9-A71A2C5A4C0F}" srcId="{EBD7933D-6406-4F6B-ACD9-2E0C1D38B8FE}" destId="{3CEE58BA-2F38-44FC-A613-3CFC4AAE703D}" srcOrd="2" destOrd="0" parTransId="{58C6E340-72EB-4C09-9E92-E9171F6F56D4}" sibTransId="{9C1D07E3-A888-411A-8453-C4AB1D4751DC}"/>
    <dgm:cxn modelId="{651419E2-08C0-4BFD-AAE8-8A2B110D1D9F}" type="presOf" srcId="{4568E1CC-4435-4D30-91D2-EDAC6E896C53}" destId="{C059431E-8195-49E6-949C-FBF57A93AFC8}" srcOrd="1" destOrd="0" presId="urn:microsoft.com/office/officeart/2005/8/layout/process1"/>
    <dgm:cxn modelId="{E2756645-52ED-4B78-923E-C3A08085D72C}" type="presParOf" srcId="{0E9D3C53-0853-4D84-80BA-62B593C3B0FD}" destId="{DA2847DC-1151-4B2C-BB40-141C004CB5C2}" srcOrd="0" destOrd="0" presId="urn:microsoft.com/office/officeart/2005/8/layout/process1"/>
    <dgm:cxn modelId="{48D83AD5-8B33-490C-8B8B-8BE74F38E83C}" type="presParOf" srcId="{0E9D3C53-0853-4D84-80BA-62B593C3B0FD}" destId="{128A120B-0344-4E8C-8C27-B9C356A9C6AE}" srcOrd="1" destOrd="0" presId="urn:microsoft.com/office/officeart/2005/8/layout/process1"/>
    <dgm:cxn modelId="{1FAA119A-9547-47A3-A41C-7668DD79AA01}" type="presParOf" srcId="{128A120B-0344-4E8C-8C27-B9C356A9C6AE}" destId="{C059431E-8195-49E6-949C-FBF57A93AFC8}" srcOrd="0" destOrd="0" presId="urn:microsoft.com/office/officeart/2005/8/layout/process1"/>
    <dgm:cxn modelId="{4505C5C3-0005-4898-94D5-C4108D00CCF5}" type="presParOf" srcId="{0E9D3C53-0853-4D84-80BA-62B593C3B0FD}" destId="{7862C460-1599-40FB-9122-0503B7627CF2}" srcOrd="2" destOrd="0" presId="urn:microsoft.com/office/officeart/2005/8/layout/process1"/>
    <dgm:cxn modelId="{0B4A5DFF-D4BA-422C-968F-8A0ACF7D8A5B}" type="presParOf" srcId="{0E9D3C53-0853-4D84-80BA-62B593C3B0FD}" destId="{EB96B3E3-C97F-4EB6-84A8-A5593DE82DFD}" srcOrd="3" destOrd="0" presId="urn:microsoft.com/office/officeart/2005/8/layout/process1"/>
    <dgm:cxn modelId="{5E92A715-7451-4713-A66E-456996F5D770}" type="presParOf" srcId="{EB96B3E3-C97F-4EB6-84A8-A5593DE82DFD}" destId="{F80FA375-3E6B-4234-9D86-BCB7EB2EF750}" srcOrd="0" destOrd="0" presId="urn:microsoft.com/office/officeart/2005/8/layout/process1"/>
    <dgm:cxn modelId="{D09D81C5-F03D-4606-A079-F7C2E35250A0}" type="presParOf" srcId="{0E9D3C53-0853-4D84-80BA-62B593C3B0FD}" destId="{DDC2BEE4-9409-4676-B2A0-BC3F3DC91839}" srcOrd="4" destOrd="0" presId="urn:microsoft.com/office/officeart/2005/8/layout/process1"/>
    <dgm:cxn modelId="{60958FED-215B-4DD2-ABA6-508829E1C02D}" type="presParOf" srcId="{0E9D3C53-0853-4D84-80BA-62B593C3B0FD}" destId="{AD9369F2-6EFF-46CF-83AA-7D73B16BC285}" srcOrd="5" destOrd="0" presId="urn:microsoft.com/office/officeart/2005/8/layout/process1"/>
    <dgm:cxn modelId="{05FD12F2-67C5-4C84-B64C-341C4BEE5792}" type="presParOf" srcId="{AD9369F2-6EFF-46CF-83AA-7D73B16BC285}" destId="{B91A28C5-725B-43F5-A70A-099AF8FCD517}" srcOrd="0" destOrd="0" presId="urn:microsoft.com/office/officeart/2005/8/layout/process1"/>
    <dgm:cxn modelId="{AF9922FC-C760-4CFB-A3BF-6DEAE01541A4}" type="presParOf" srcId="{0E9D3C53-0853-4D84-80BA-62B593C3B0FD}" destId="{1F1399B5-F959-4A87-B3DE-8A69AB8C7849}" srcOrd="6" destOrd="0" presId="urn:microsoft.com/office/officeart/2005/8/layout/process1"/>
    <dgm:cxn modelId="{A2D62A6F-D964-4A51-85C8-AF271EF4896B}" type="presParOf" srcId="{0E9D3C53-0853-4D84-80BA-62B593C3B0FD}" destId="{3509C20F-90A3-4ECD-A3B2-15EA495337F4}" srcOrd="7" destOrd="0" presId="urn:microsoft.com/office/officeart/2005/8/layout/process1"/>
    <dgm:cxn modelId="{F52FD933-1DB0-4B49-BD2F-74C5B51AB084}" type="presParOf" srcId="{3509C20F-90A3-4ECD-A3B2-15EA495337F4}" destId="{4A73CF29-E59E-4DFB-B090-77C6FED5CBA6}" srcOrd="0" destOrd="0" presId="urn:microsoft.com/office/officeart/2005/8/layout/process1"/>
    <dgm:cxn modelId="{A58E0819-2E03-4233-9D66-4566A89EC7C9}" type="presParOf" srcId="{0E9D3C53-0853-4D84-80BA-62B593C3B0FD}" destId="{38279866-49BD-4F97-BEE1-66B555D7FD68}" srcOrd="8" destOrd="0" presId="urn:microsoft.com/office/officeart/2005/8/layout/process1"/>
    <dgm:cxn modelId="{0351CC33-66B6-482E-A027-977F51E88506}" type="presParOf" srcId="{0E9D3C53-0853-4D84-80BA-62B593C3B0FD}" destId="{4CDC8F16-9260-4593-9ABD-D194777E9B0B}" srcOrd="9" destOrd="0" presId="urn:microsoft.com/office/officeart/2005/8/layout/process1"/>
    <dgm:cxn modelId="{A4888734-18A3-46DA-AC27-88B83A088A7E}" type="presParOf" srcId="{4CDC8F16-9260-4593-9ABD-D194777E9B0B}" destId="{020207F7-62DF-43F8-BB8C-9D9A892AAD15}" srcOrd="0" destOrd="0" presId="urn:microsoft.com/office/officeart/2005/8/layout/process1"/>
    <dgm:cxn modelId="{D7CC0242-9D47-454D-938A-0D0F5B968D98}" type="presParOf" srcId="{0E9D3C53-0853-4D84-80BA-62B593C3B0FD}" destId="{68A66C2D-1829-48CB-B60A-D814D69C9C9A}" srcOrd="1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D7933D-6406-4F6B-ACD9-2E0C1D38B8FE}" type="doc">
      <dgm:prSet loTypeId="urn:microsoft.com/office/officeart/2005/8/layout/process1" loCatId="process" qsTypeId="urn:microsoft.com/office/officeart/2005/8/quickstyle/simple1" qsCatId="simple" csTypeId="urn:microsoft.com/office/officeart/2005/8/colors/accent1_2" csCatId="accent1" phldr="1"/>
      <dgm:spPr/>
    </dgm:pt>
    <dgm:pt modelId="{E4B7517C-3C45-4995-A5F2-24BE825E3C48}">
      <dgm:prSet phldrT="[Text]"/>
      <dgm:spPr/>
      <dgm:t>
        <a:bodyPr/>
        <a:lstStyle/>
        <a:p>
          <a:r>
            <a:rPr lang="en-GB" dirty="0"/>
            <a:t>Student borrowed £50,000</a:t>
          </a:r>
        </a:p>
      </dgm:t>
    </dgm:pt>
    <dgm:pt modelId="{7F55AD1E-FB05-40F6-9030-2F04C9615083}" type="parTrans" cxnId="{ABB19132-649B-4ECA-88E9-4CBC4604255A}">
      <dgm:prSet/>
      <dgm:spPr/>
      <dgm:t>
        <a:bodyPr/>
        <a:lstStyle/>
        <a:p>
          <a:endParaRPr lang="en-GB"/>
        </a:p>
      </dgm:t>
    </dgm:pt>
    <dgm:pt modelId="{4568E1CC-4435-4D30-91D2-EDAC6E896C53}" type="sibTrans" cxnId="{ABB19132-649B-4ECA-88E9-4CBC4604255A}">
      <dgm:prSet/>
      <dgm:spPr/>
      <dgm:t>
        <a:bodyPr/>
        <a:lstStyle/>
        <a:p>
          <a:endParaRPr lang="en-GB"/>
        </a:p>
      </dgm:t>
    </dgm:pt>
    <dgm:pt modelId="{EB0A1ED9-4EBC-4A47-AA8E-B14E4EE2CC49}">
      <dgm:prSet phldrT="[Text]"/>
      <dgm:spPr/>
      <dgm:t>
        <a:bodyPr/>
        <a:lstStyle/>
        <a:p>
          <a:r>
            <a:rPr lang="en-GB" dirty="0"/>
            <a:t>Graduate earns £30,000</a:t>
          </a:r>
        </a:p>
      </dgm:t>
    </dgm:pt>
    <dgm:pt modelId="{ECB7C50F-9DBD-4942-803A-86967F912AA5}" type="parTrans" cxnId="{0B1DBBB0-CA1D-4AC5-978D-57DCD444C6D7}">
      <dgm:prSet/>
      <dgm:spPr/>
      <dgm:t>
        <a:bodyPr/>
        <a:lstStyle/>
        <a:p>
          <a:endParaRPr lang="en-GB"/>
        </a:p>
      </dgm:t>
    </dgm:pt>
    <dgm:pt modelId="{EFB581F1-334B-477C-A113-DAC7742FE556}" type="sibTrans" cxnId="{0B1DBBB0-CA1D-4AC5-978D-57DCD444C6D7}">
      <dgm:prSet/>
      <dgm:spPr/>
      <dgm:t>
        <a:bodyPr/>
        <a:lstStyle/>
        <a:p>
          <a:endParaRPr lang="en-GB"/>
        </a:p>
      </dgm:t>
    </dgm:pt>
    <dgm:pt modelId="{3CEE58BA-2F38-44FC-A613-3CFC4AAE703D}">
      <dgm:prSet phldrT="[Text]"/>
      <dgm:spPr/>
      <dgm:t>
        <a:bodyPr/>
        <a:lstStyle/>
        <a:p>
          <a:r>
            <a:rPr lang="en-GB" dirty="0"/>
            <a:t>Income eligible for repayment calculation = £5000</a:t>
          </a:r>
        </a:p>
      </dgm:t>
    </dgm:pt>
    <dgm:pt modelId="{58C6E340-72EB-4C09-9E92-E9171F6F56D4}" type="parTrans" cxnId="{5E6EA9B9-8EB1-431F-A4B9-A71A2C5A4C0F}">
      <dgm:prSet/>
      <dgm:spPr/>
      <dgm:t>
        <a:bodyPr/>
        <a:lstStyle/>
        <a:p>
          <a:endParaRPr lang="en-GB"/>
        </a:p>
      </dgm:t>
    </dgm:pt>
    <dgm:pt modelId="{9C1D07E3-A888-411A-8453-C4AB1D4751DC}" type="sibTrans" cxnId="{5E6EA9B9-8EB1-431F-A4B9-A71A2C5A4C0F}">
      <dgm:prSet/>
      <dgm:spPr/>
      <dgm:t>
        <a:bodyPr/>
        <a:lstStyle/>
        <a:p>
          <a:endParaRPr lang="en-GB"/>
        </a:p>
      </dgm:t>
    </dgm:pt>
    <dgm:pt modelId="{0AD18E4B-E487-4237-9A4F-A1D928D3D3D9}">
      <dgm:prSet phldrT="[Text]"/>
      <dgm:spPr/>
      <dgm:t>
        <a:bodyPr/>
        <a:lstStyle/>
        <a:p>
          <a:r>
            <a:rPr lang="en-GB" dirty="0"/>
            <a:t>Repayment rate = 9%</a:t>
          </a:r>
        </a:p>
      </dgm:t>
    </dgm:pt>
    <dgm:pt modelId="{F9E472C8-0E68-42F4-AE86-2587ABF2E410}" type="parTrans" cxnId="{0B591C60-2398-4E44-8D5C-F47AA62F86A1}">
      <dgm:prSet/>
      <dgm:spPr/>
      <dgm:t>
        <a:bodyPr/>
        <a:lstStyle/>
        <a:p>
          <a:endParaRPr lang="en-GB"/>
        </a:p>
      </dgm:t>
    </dgm:pt>
    <dgm:pt modelId="{55FC81B1-A4C0-4129-AF01-F04B6D284FAB}" type="sibTrans" cxnId="{0B591C60-2398-4E44-8D5C-F47AA62F86A1}">
      <dgm:prSet/>
      <dgm:spPr/>
      <dgm:t>
        <a:bodyPr/>
        <a:lstStyle/>
        <a:p>
          <a:endParaRPr lang="en-GB"/>
        </a:p>
      </dgm:t>
    </dgm:pt>
    <dgm:pt modelId="{560977A6-9AF8-484D-8AE3-8BA8AC662E17}">
      <dgm:prSet phldrT="[Text]"/>
      <dgm:spPr/>
      <dgm:t>
        <a:bodyPr/>
        <a:lstStyle/>
        <a:p>
          <a:r>
            <a:rPr lang="en-GB" dirty="0"/>
            <a:t>Annual repayment = £450</a:t>
          </a:r>
        </a:p>
      </dgm:t>
    </dgm:pt>
    <dgm:pt modelId="{5CF206BB-60A0-4578-84E5-4ECD13FF0178}" type="parTrans" cxnId="{DD432775-11FC-4018-A20D-02C439653325}">
      <dgm:prSet/>
      <dgm:spPr/>
      <dgm:t>
        <a:bodyPr/>
        <a:lstStyle/>
        <a:p>
          <a:endParaRPr lang="en-GB"/>
        </a:p>
      </dgm:t>
    </dgm:pt>
    <dgm:pt modelId="{4B6FE6F0-0FC4-4C0F-83A1-49B31782CE2E}" type="sibTrans" cxnId="{DD432775-11FC-4018-A20D-02C439653325}">
      <dgm:prSet/>
      <dgm:spPr/>
      <dgm:t>
        <a:bodyPr/>
        <a:lstStyle/>
        <a:p>
          <a:endParaRPr lang="en-GB"/>
        </a:p>
      </dgm:t>
    </dgm:pt>
    <dgm:pt modelId="{26E564C6-1D2B-4CBF-AF75-19639898FEC1}">
      <dgm:prSet phldrT="[Text]"/>
      <dgm:spPr/>
      <dgm:t>
        <a:bodyPr/>
        <a:lstStyle/>
        <a:p>
          <a:r>
            <a:rPr lang="en-GB" dirty="0"/>
            <a:t>Monthly repayment = £37.50</a:t>
          </a:r>
        </a:p>
      </dgm:t>
    </dgm:pt>
    <dgm:pt modelId="{1A645072-ECB0-4622-9791-672370B8A60E}" type="parTrans" cxnId="{FD94A792-1F53-46FE-8782-A130EE168DF4}">
      <dgm:prSet/>
      <dgm:spPr/>
      <dgm:t>
        <a:bodyPr/>
        <a:lstStyle/>
        <a:p>
          <a:endParaRPr lang="en-GB"/>
        </a:p>
      </dgm:t>
    </dgm:pt>
    <dgm:pt modelId="{E005B82C-D887-4DD1-9E3A-3835E33B9C3C}" type="sibTrans" cxnId="{FD94A792-1F53-46FE-8782-A130EE168DF4}">
      <dgm:prSet/>
      <dgm:spPr/>
      <dgm:t>
        <a:bodyPr/>
        <a:lstStyle/>
        <a:p>
          <a:endParaRPr lang="en-GB"/>
        </a:p>
      </dgm:t>
    </dgm:pt>
    <dgm:pt modelId="{DA599519-EBE4-4312-9A06-9FEF9969730C}">
      <dgm:prSet phldrT="[Text]"/>
      <dgm:spPr/>
      <dgm:t>
        <a:bodyPr/>
        <a:lstStyle/>
        <a:p>
          <a:r>
            <a:rPr lang="en-GB" dirty="0"/>
            <a:t>Initial loan written off after 40 years*</a:t>
          </a:r>
        </a:p>
      </dgm:t>
    </dgm:pt>
    <dgm:pt modelId="{B7D11DED-C26E-4525-96D4-8DE6FD24EE72}" type="parTrans" cxnId="{6333FDE3-FCB7-45FA-923C-261D6E082F1A}">
      <dgm:prSet/>
      <dgm:spPr/>
      <dgm:t>
        <a:bodyPr/>
        <a:lstStyle/>
        <a:p>
          <a:endParaRPr lang="en-GB"/>
        </a:p>
      </dgm:t>
    </dgm:pt>
    <dgm:pt modelId="{8FB47686-A113-4B0C-85BA-886F5FB9FAC0}" type="sibTrans" cxnId="{6333FDE3-FCB7-45FA-923C-261D6E082F1A}">
      <dgm:prSet/>
      <dgm:spPr/>
      <dgm:t>
        <a:bodyPr/>
        <a:lstStyle/>
        <a:p>
          <a:endParaRPr lang="en-GB"/>
        </a:p>
      </dgm:t>
    </dgm:pt>
    <dgm:pt modelId="{0E9D3C53-0853-4D84-80BA-62B593C3B0FD}" type="pres">
      <dgm:prSet presAssocID="{EBD7933D-6406-4F6B-ACD9-2E0C1D38B8FE}" presName="Name0" presStyleCnt="0">
        <dgm:presLayoutVars>
          <dgm:dir/>
          <dgm:resizeHandles val="exact"/>
        </dgm:presLayoutVars>
      </dgm:prSet>
      <dgm:spPr/>
    </dgm:pt>
    <dgm:pt modelId="{DA2847DC-1151-4B2C-BB40-141C004CB5C2}" type="pres">
      <dgm:prSet presAssocID="{E4B7517C-3C45-4995-A5F2-24BE825E3C48}" presName="node" presStyleLbl="node1" presStyleIdx="0" presStyleCnt="7">
        <dgm:presLayoutVars>
          <dgm:bulletEnabled val="1"/>
        </dgm:presLayoutVars>
      </dgm:prSet>
      <dgm:spPr/>
    </dgm:pt>
    <dgm:pt modelId="{128A120B-0344-4E8C-8C27-B9C356A9C6AE}" type="pres">
      <dgm:prSet presAssocID="{4568E1CC-4435-4D30-91D2-EDAC6E896C53}" presName="sibTrans" presStyleLbl="sibTrans2D1" presStyleIdx="0" presStyleCnt="6"/>
      <dgm:spPr/>
    </dgm:pt>
    <dgm:pt modelId="{C059431E-8195-49E6-949C-FBF57A93AFC8}" type="pres">
      <dgm:prSet presAssocID="{4568E1CC-4435-4D30-91D2-EDAC6E896C53}" presName="connectorText" presStyleLbl="sibTrans2D1" presStyleIdx="0" presStyleCnt="6"/>
      <dgm:spPr/>
    </dgm:pt>
    <dgm:pt modelId="{7862C460-1599-40FB-9122-0503B7627CF2}" type="pres">
      <dgm:prSet presAssocID="{EB0A1ED9-4EBC-4A47-AA8E-B14E4EE2CC49}" presName="node" presStyleLbl="node1" presStyleIdx="1" presStyleCnt="7">
        <dgm:presLayoutVars>
          <dgm:bulletEnabled val="1"/>
        </dgm:presLayoutVars>
      </dgm:prSet>
      <dgm:spPr/>
    </dgm:pt>
    <dgm:pt modelId="{EB96B3E3-C97F-4EB6-84A8-A5593DE82DFD}" type="pres">
      <dgm:prSet presAssocID="{EFB581F1-334B-477C-A113-DAC7742FE556}" presName="sibTrans" presStyleLbl="sibTrans2D1" presStyleIdx="1" presStyleCnt="6"/>
      <dgm:spPr/>
    </dgm:pt>
    <dgm:pt modelId="{F80FA375-3E6B-4234-9D86-BCB7EB2EF750}" type="pres">
      <dgm:prSet presAssocID="{EFB581F1-334B-477C-A113-DAC7742FE556}" presName="connectorText" presStyleLbl="sibTrans2D1" presStyleIdx="1" presStyleCnt="6"/>
      <dgm:spPr/>
    </dgm:pt>
    <dgm:pt modelId="{DDC2BEE4-9409-4676-B2A0-BC3F3DC91839}" type="pres">
      <dgm:prSet presAssocID="{3CEE58BA-2F38-44FC-A613-3CFC4AAE703D}" presName="node" presStyleLbl="node1" presStyleIdx="2" presStyleCnt="7">
        <dgm:presLayoutVars>
          <dgm:bulletEnabled val="1"/>
        </dgm:presLayoutVars>
      </dgm:prSet>
      <dgm:spPr/>
    </dgm:pt>
    <dgm:pt modelId="{AD9369F2-6EFF-46CF-83AA-7D73B16BC285}" type="pres">
      <dgm:prSet presAssocID="{9C1D07E3-A888-411A-8453-C4AB1D4751DC}" presName="sibTrans" presStyleLbl="sibTrans2D1" presStyleIdx="2" presStyleCnt="6"/>
      <dgm:spPr/>
    </dgm:pt>
    <dgm:pt modelId="{B91A28C5-725B-43F5-A70A-099AF8FCD517}" type="pres">
      <dgm:prSet presAssocID="{9C1D07E3-A888-411A-8453-C4AB1D4751DC}" presName="connectorText" presStyleLbl="sibTrans2D1" presStyleIdx="2" presStyleCnt="6"/>
      <dgm:spPr/>
    </dgm:pt>
    <dgm:pt modelId="{1F1399B5-F959-4A87-B3DE-8A69AB8C7849}" type="pres">
      <dgm:prSet presAssocID="{0AD18E4B-E487-4237-9A4F-A1D928D3D3D9}" presName="node" presStyleLbl="node1" presStyleIdx="3" presStyleCnt="7">
        <dgm:presLayoutVars>
          <dgm:bulletEnabled val="1"/>
        </dgm:presLayoutVars>
      </dgm:prSet>
      <dgm:spPr/>
    </dgm:pt>
    <dgm:pt modelId="{3509C20F-90A3-4ECD-A3B2-15EA495337F4}" type="pres">
      <dgm:prSet presAssocID="{55FC81B1-A4C0-4129-AF01-F04B6D284FAB}" presName="sibTrans" presStyleLbl="sibTrans2D1" presStyleIdx="3" presStyleCnt="6"/>
      <dgm:spPr/>
    </dgm:pt>
    <dgm:pt modelId="{4A73CF29-E59E-4DFB-B090-77C6FED5CBA6}" type="pres">
      <dgm:prSet presAssocID="{55FC81B1-A4C0-4129-AF01-F04B6D284FAB}" presName="connectorText" presStyleLbl="sibTrans2D1" presStyleIdx="3" presStyleCnt="6"/>
      <dgm:spPr/>
    </dgm:pt>
    <dgm:pt modelId="{38279866-49BD-4F97-BEE1-66B555D7FD68}" type="pres">
      <dgm:prSet presAssocID="{560977A6-9AF8-484D-8AE3-8BA8AC662E17}" presName="node" presStyleLbl="node1" presStyleIdx="4" presStyleCnt="7">
        <dgm:presLayoutVars>
          <dgm:bulletEnabled val="1"/>
        </dgm:presLayoutVars>
      </dgm:prSet>
      <dgm:spPr/>
    </dgm:pt>
    <dgm:pt modelId="{4CDC8F16-9260-4593-9ABD-D194777E9B0B}" type="pres">
      <dgm:prSet presAssocID="{4B6FE6F0-0FC4-4C0F-83A1-49B31782CE2E}" presName="sibTrans" presStyleLbl="sibTrans2D1" presStyleIdx="4" presStyleCnt="6"/>
      <dgm:spPr/>
    </dgm:pt>
    <dgm:pt modelId="{020207F7-62DF-43F8-BB8C-9D9A892AAD15}" type="pres">
      <dgm:prSet presAssocID="{4B6FE6F0-0FC4-4C0F-83A1-49B31782CE2E}" presName="connectorText" presStyleLbl="sibTrans2D1" presStyleIdx="4" presStyleCnt="6"/>
      <dgm:spPr/>
    </dgm:pt>
    <dgm:pt modelId="{68A66C2D-1829-48CB-B60A-D814D69C9C9A}" type="pres">
      <dgm:prSet presAssocID="{26E564C6-1D2B-4CBF-AF75-19639898FEC1}" presName="node" presStyleLbl="node1" presStyleIdx="5" presStyleCnt="7">
        <dgm:presLayoutVars>
          <dgm:bulletEnabled val="1"/>
        </dgm:presLayoutVars>
      </dgm:prSet>
      <dgm:spPr/>
    </dgm:pt>
    <dgm:pt modelId="{C440F2FD-43BF-4624-9DE2-2B83BAF42D79}" type="pres">
      <dgm:prSet presAssocID="{E005B82C-D887-4DD1-9E3A-3835E33B9C3C}" presName="sibTrans" presStyleLbl="sibTrans2D1" presStyleIdx="5" presStyleCnt="6"/>
      <dgm:spPr/>
    </dgm:pt>
    <dgm:pt modelId="{A8C2D00D-3987-4A80-9895-1286192172C9}" type="pres">
      <dgm:prSet presAssocID="{E005B82C-D887-4DD1-9E3A-3835E33B9C3C}" presName="connectorText" presStyleLbl="sibTrans2D1" presStyleIdx="5" presStyleCnt="6"/>
      <dgm:spPr/>
    </dgm:pt>
    <dgm:pt modelId="{57E5896E-07FB-4F6D-9FC9-95CDE2A6F0B5}" type="pres">
      <dgm:prSet presAssocID="{DA599519-EBE4-4312-9A06-9FEF9969730C}" presName="node" presStyleLbl="node1" presStyleIdx="6" presStyleCnt="7">
        <dgm:presLayoutVars>
          <dgm:bulletEnabled val="1"/>
        </dgm:presLayoutVars>
      </dgm:prSet>
      <dgm:spPr/>
    </dgm:pt>
  </dgm:ptLst>
  <dgm:cxnLst>
    <dgm:cxn modelId="{C49EDC00-BBAF-458A-B7A8-DF70E479D108}" type="presOf" srcId="{EBD7933D-6406-4F6B-ACD9-2E0C1D38B8FE}" destId="{0E9D3C53-0853-4D84-80BA-62B593C3B0FD}" srcOrd="0" destOrd="0" presId="urn:microsoft.com/office/officeart/2005/8/layout/process1"/>
    <dgm:cxn modelId="{A00CB008-1FDE-4007-A462-342ACEF91E19}" type="presOf" srcId="{E4B7517C-3C45-4995-A5F2-24BE825E3C48}" destId="{DA2847DC-1151-4B2C-BB40-141C004CB5C2}" srcOrd="0" destOrd="0" presId="urn:microsoft.com/office/officeart/2005/8/layout/process1"/>
    <dgm:cxn modelId="{B159580B-B6AE-4EB8-BBC6-F6258518F629}" type="presOf" srcId="{4B6FE6F0-0FC4-4C0F-83A1-49B31782CE2E}" destId="{020207F7-62DF-43F8-BB8C-9D9A892AAD15}" srcOrd="1" destOrd="0" presId="urn:microsoft.com/office/officeart/2005/8/layout/process1"/>
    <dgm:cxn modelId="{8383AD17-0223-4C4E-BD03-BF66A0B011DA}" type="presOf" srcId="{55FC81B1-A4C0-4129-AF01-F04B6D284FAB}" destId="{4A73CF29-E59E-4DFB-B090-77C6FED5CBA6}" srcOrd="1" destOrd="0" presId="urn:microsoft.com/office/officeart/2005/8/layout/process1"/>
    <dgm:cxn modelId="{5B081626-6A4E-4370-A4F0-D37885CE54D6}" type="presOf" srcId="{E005B82C-D887-4DD1-9E3A-3835E33B9C3C}" destId="{C440F2FD-43BF-4624-9DE2-2B83BAF42D79}" srcOrd="0" destOrd="0" presId="urn:microsoft.com/office/officeart/2005/8/layout/process1"/>
    <dgm:cxn modelId="{8AB0042A-E020-4F22-A4BA-37532BDA62CF}" type="presOf" srcId="{4568E1CC-4435-4D30-91D2-EDAC6E896C53}" destId="{128A120B-0344-4E8C-8C27-B9C356A9C6AE}" srcOrd="0" destOrd="0" presId="urn:microsoft.com/office/officeart/2005/8/layout/process1"/>
    <dgm:cxn modelId="{ABB19132-649B-4ECA-88E9-4CBC4604255A}" srcId="{EBD7933D-6406-4F6B-ACD9-2E0C1D38B8FE}" destId="{E4B7517C-3C45-4995-A5F2-24BE825E3C48}" srcOrd="0" destOrd="0" parTransId="{7F55AD1E-FB05-40F6-9030-2F04C9615083}" sibTransId="{4568E1CC-4435-4D30-91D2-EDAC6E896C53}"/>
    <dgm:cxn modelId="{6B25FB34-AAAC-4ADF-BED0-045EFBF3FD43}" type="presOf" srcId="{4B6FE6F0-0FC4-4C0F-83A1-49B31782CE2E}" destId="{4CDC8F16-9260-4593-9ABD-D194777E9B0B}" srcOrd="0" destOrd="0" presId="urn:microsoft.com/office/officeart/2005/8/layout/process1"/>
    <dgm:cxn modelId="{5D39D236-37AC-4432-A41F-5D9C137AECB4}" type="presOf" srcId="{EFB581F1-334B-477C-A113-DAC7742FE556}" destId="{F80FA375-3E6B-4234-9D86-BCB7EB2EF750}" srcOrd="1" destOrd="0" presId="urn:microsoft.com/office/officeart/2005/8/layout/process1"/>
    <dgm:cxn modelId="{0B591C60-2398-4E44-8D5C-F47AA62F86A1}" srcId="{EBD7933D-6406-4F6B-ACD9-2E0C1D38B8FE}" destId="{0AD18E4B-E487-4237-9A4F-A1D928D3D3D9}" srcOrd="3" destOrd="0" parTransId="{F9E472C8-0E68-42F4-AE86-2587ABF2E410}" sibTransId="{55FC81B1-A4C0-4129-AF01-F04B6D284FAB}"/>
    <dgm:cxn modelId="{2D3AB347-79F5-4F02-AFF3-4B8B4924C238}" type="presOf" srcId="{55FC81B1-A4C0-4129-AF01-F04B6D284FAB}" destId="{3509C20F-90A3-4ECD-A3B2-15EA495337F4}" srcOrd="0" destOrd="0" presId="urn:microsoft.com/office/officeart/2005/8/layout/process1"/>
    <dgm:cxn modelId="{D3ED1849-8F24-4125-9EFE-8A11ADD0E07E}" type="presOf" srcId="{DA599519-EBE4-4312-9A06-9FEF9969730C}" destId="{57E5896E-07FB-4F6D-9FC9-95CDE2A6F0B5}" srcOrd="0" destOrd="0" presId="urn:microsoft.com/office/officeart/2005/8/layout/process1"/>
    <dgm:cxn modelId="{E47C9E4C-24D0-46A9-8142-66AE6F4F5FFF}" type="presOf" srcId="{9C1D07E3-A888-411A-8453-C4AB1D4751DC}" destId="{AD9369F2-6EFF-46CF-83AA-7D73B16BC285}" srcOrd="0" destOrd="0" presId="urn:microsoft.com/office/officeart/2005/8/layout/process1"/>
    <dgm:cxn modelId="{1A03AF6C-0B4C-40C1-B941-577699A67816}" type="presOf" srcId="{0AD18E4B-E487-4237-9A4F-A1D928D3D3D9}" destId="{1F1399B5-F959-4A87-B3DE-8A69AB8C7849}" srcOrd="0" destOrd="0" presId="urn:microsoft.com/office/officeart/2005/8/layout/process1"/>
    <dgm:cxn modelId="{EF349853-B80A-46B6-B135-B139766976DF}" type="presOf" srcId="{560977A6-9AF8-484D-8AE3-8BA8AC662E17}" destId="{38279866-49BD-4F97-BEE1-66B555D7FD68}" srcOrd="0" destOrd="0" presId="urn:microsoft.com/office/officeart/2005/8/layout/process1"/>
    <dgm:cxn modelId="{EF85C073-25A9-42F5-8FE8-6948CE82859B}" type="presOf" srcId="{EB0A1ED9-4EBC-4A47-AA8E-B14E4EE2CC49}" destId="{7862C460-1599-40FB-9122-0503B7627CF2}" srcOrd="0" destOrd="0" presId="urn:microsoft.com/office/officeart/2005/8/layout/process1"/>
    <dgm:cxn modelId="{DD432775-11FC-4018-A20D-02C439653325}" srcId="{EBD7933D-6406-4F6B-ACD9-2E0C1D38B8FE}" destId="{560977A6-9AF8-484D-8AE3-8BA8AC662E17}" srcOrd="4" destOrd="0" parTransId="{5CF206BB-60A0-4578-84E5-4ECD13FF0178}" sibTransId="{4B6FE6F0-0FC4-4C0F-83A1-49B31782CE2E}"/>
    <dgm:cxn modelId="{55FDB357-0AC7-4638-BE6D-A545C076DDF9}" type="presOf" srcId="{3CEE58BA-2F38-44FC-A613-3CFC4AAE703D}" destId="{DDC2BEE4-9409-4676-B2A0-BC3F3DC91839}" srcOrd="0" destOrd="0" presId="urn:microsoft.com/office/officeart/2005/8/layout/process1"/>
    <dgm:cxn modelId="{418EAD5A-FA98-4489-A761-453E0566BC2F}" type="presOf" srcId="{EFB581F1-334B-477C-A113-DAC7742FE556}" destId="{EB96B3E3-C97F-4EB6-84A8-A5593DE82DFD}" srcOrd="0" destOrd="0" presId="urn:microsoft.com/office/officeart/2005/8/layout/process1"/>
    <dgm:cxn modelId="{E3ED6C87-81F3-4009-BF08-06CD69A55AD4}" type="presOf" srcId="{26E564C6-1D2B-4CBF-AF75-19639898FEC1}" destId="{68A66C2D-1829-48CB-B60A-D814D69C9C9A}" srcOrd="0" destOrd="0" presId="urn:microsoft.com/office/officeart/2005/8/layout/process1"/>
    <dgm:cxn modelId="{BA7A7988-8D92-4BFA-9331-06AEB6FDCAE8}" type="presOf" srcId="{9C1D07E3-A888-411A-8453-C4AB1D4751DC}" destId="{B91A28C5-725B-43F5-A70A-099AF8FCD517}" srcOrd="1" destOrd="0" presId="urn:microsoft.com/office/officeart/2005/8/layout/process1"/>
    <dgm:cxn modelId="{25C7BA8C-6894-4D45-883C-79139BE855D5}" type="presOf" srcId="{E005B82C-D887-4DD1-9E3A-3835E33B9C3C}" destId="{A8C2D00D-3987-4A80-9895-1286192172C9}" srcOrd="1" destOrd="0" presId="urn:microsoft.com/office/officeart/2005/8/layout/process1"/>
    <dgm:cxn modelId="{FD94A792-1F53-46FE-8782-A130EE168DF4}" srcId="{EBD7933D-6406-4F6B-ACD9-2E0C1D38B8FE}" destId="{26E564C6-1D2B-4CBF-AF75-19639898FEC1}" srcOrd="5" destOrd="0" parTransId="{1A645072-ECB0-4622-9791-672370B8A60E}" sibTransId="{E005B82C-D887-4DD1-9E3A-3835E33B9C3C}"/>
    <dgm:cxn modelId="{0B1DBBB0-CA1D-4AC5-978D-57DCD444C6D7}" srcId="{EBD7933D-6406-4F6B-ACD9-2E0C1D38B8FE}" destId="{EB0A1ED9-4EBC-4A47-AA8E-B14E4EE2CC49}" srcOrd="1" destOrd="0" parTransId="{ECB7C50F-9DBD-4942-803A-86967F912AA5}" sibTransId="{EFB581F1-334B-477C-A113-DAC7742FE556}"/>
    <dgm:cxn modelId="{5E6EA9B9-8EB1-431F-A4B9-A71A2C5A4C0F}" srcId="{EBD7933D-6406-4F6B-ACD9-2E0C1D38B8FE}" destId="{3CEE58BA-2F38-44FC-A613-3CFC4AAE703D}" srcOrd="2" destOrd="0" parTransId="{58C6E340-72EB-4C09-9E92-E9171F6F56D4}" sibTransId="{9C1D07E3-A888-411A-8453-C4AB1D4751DC}"/>
    <dgm:cxn modelId="{651419E2-08C0-4BFD-AAE8-8A2B110D1D9F}" type="presOf" srcId="{4568E1CC-4435-4D30-91D2-EDAC6E896C53}" destId="{C059431E-8195-49E6-949C-FBF57A93AFC8}" srcOrd="1" destOrd="0" presId="urn:microsoft.com/office/officeart/2005/8/layout/process1"/>
    <dgm:cxn modelId="{6333FDE3-FCB7-45FA-923C-261D6E082F1A}" srcId="{EBD7933D-6406-4F6B-ACD9-2E0C1D38B8FE}" destId="{DA599519-EBE4-4312-9A06-9FEF9969730C}" srcOrd="6" destOrd="0" parTransId="{B7D11DED-C26E-4525-96D4-8DE6FD24EE72}" sibTransId="{8FB47686-A113-4B0C-85BA-886F5FB9FAC0}"/>
    <dgm:cxn modelId="{E2756645-52ED-4B78-923E-C3A08085D72C}" type="presParOf" srcId="{0E9D3C53-0853-4D84-80BA-62B593C3B0FD}" destId="{DA2847DC-1151-4B2C-BB40-141C004CB5C2}" srcOrd="0" destOrd="0" presId="urn:microsoft.com/office/officeart/2005/8/layout/process1"/>
    <dgm:cxn modelId="{48D83AD5-8B33-490C-8B8B-8BE74F38E83C}" type="presParOf" srcId="{0E9D3C53-0853-4D84-80BA-62B593C3B0FD}" destId="{128A120B-0344-4E8C-8C27-B9C356A9C6AE}" srcOrd="1" destOrd="0" presId="urn:microsoft.com/office/officeart/2005/8/layout/process1"/>
    <dgm:cxn modelId="{1FAA119A-9547-47A3-A41C-7668DD79AA01}" type="presParOf" srcId="{128A120B-0344-4E8C-8C27-B9C356A9C6AE}" destId="{C059431E-8195-49E6-949C-FBF57A93AFC8}" srcOrd="0" destOrd="0" presId="urn:microsoft.com/office/officeart/2005/8/layout/process1"/>
    <dgm:cxn modelId="{4505C5C3-0005-4898-94D5-C4108D00CCF5}" type="presParOf" srcId="{0E9D3C53-0853-4D84-80BA-62B593C3B0FD}" destId="{7862C460-1599-40FB-9122-0503B7627CF2}" srcOrd="2" destOrd="0" presId="urn:microsoft.com/office/officeart/2005/8/layout/process1"/>
    <dgm:cxn modelId="{0B4A5DFF-D4BA-422C-968F-8A0ACF7D8A5B}" type="presParOf" srcId="{0E9D3C53-0853-4D84-80BA-62B593C3B0FD}" destId="{EB96B3E3-C97F-4EB6-84A8-A5593DE82DFD}" srcOrd="3" destOrd="0" presId="urn:microsoft.com/office/officeart/2005/8/layout/process1"/>
    <dgm:cxn modelId="{5E92A715-7451-4713-A66E-456996F5D770}" type="presParOf" srcId="{EB96B3E3-C97F-4EB6-84A8-A5593DE82DFD}" destId="{F80FA375-3E6B-4234-9D86-BCB7EB2EF750}" srcOrd="0" destOrd="0" presId="urn:microsoft.com/office/officeart/2005/8/layout/process1"/>
    <dgm:cxn modelId="{D09D81C5-F03D-4606-A079-F7C2E35250A0}" type="presParOf" srcId="{0E9D3C53-0853-4D84-80BA-62B593C3B0FD}" destId="{DDC2BEE4-9409-4676-B2A0-BC3F3DC91839}" srcOrd="4" destOrd="0" presId="urn:microsoft.com/office/officeart/2005/8/layout/process1"/>
    <dgm:cxn modelId="{60958FED-215B-4DD2-ABA6-508829E1C02D}" type="presParOf" srcId="{0E9D3C53-0853-4D84-80BA-62B593C3B0FD}" destId="{AD9369F2-6EFF-46CF-83AA-7D73B16BC285}" srcOrd="5" destOrd="0" presId="urn:microsoft.com/office/officeart/2005/8/layout/process1"/>
    <dgm:cxn modelId="{05FD12F2-67C5-4C84-B64C-341C4BEE5792}" type="presParOf" srcId="{AD9369F2-6EFF-46CF-83AA-7D73B16BC285}" destId="{B91A28C5-725B-43F5-A70A-099AF8FCD517}" srcOrd="0" destOrd="0" presId="urn:microsoft.com/office/officeart/2005/8/layout/process1"/>
    <dgm:cxn modelId="{AF9922FC-C760-4CFB-A3BF-6DEAE01541A4}" type="presParOf" srcId="{0E9D3C53-0853-4D84-80BA-62B593C3B0FD}" destId="{1F1399B5-F959-4A87-B3DE-8A69AB8C7849}" srcOrd="6" destOrd="0" presId="urn:microsoft.com/office/officeart/2005/8/layout/process1"/>
    <dgm:cxn modelId="{A2D62A6F-D964-4A51-85C8-AF271EF4896B}" type="presParOf" srcId="{0E9D3C53-0853-4D84-80BA-62B593C3B0FD}" destId="{3509C20F-90A3-4ECD-A3B2-15EA495337F4}" srcOrd="7" destOrd="0" presId="urn:microsoft.com/office/officeart/2005/8/layout/process1"/>
    <dgm:cxn modelId="{F52FD933-1DB0-4B49-BD2F-74C5B51AB084}" type="presParOf" srcId="{3509C20F-90A3-4ECD-A3B2-15EA495337F4}" destId="{4A73CF29-E59E-4DFB-B090-77C6FED5CBA6}" srcOrd="0" destOrd="0" presId="urn:microsoft.com/office/officeart/2005/8/layout/process1"/>
    <dgm:cxn modelId="{A58E0819-2E03-4233-9D66-4566A89EC7C9}" type="presParOf" srcId="{0E9D3C53-0853-4D84-80BA-62B593C3B0FD}" destId="{38279866-49BD-4F97-BEE1-66B555D7FD68}" srcOrd="8" destOrd="0" presId="urn:microsoft.com/office/officeart/2005/8/layout/process1"/>
    <dgm:cxn modelId="{0351CC33-66B6-482E-A027-977F51E88506}" type="presParOf" srcId="{0E9D3C53-0853-4D84-80BA-62B593C3B0FD}" destId="{4CDC8F16-9260-4593-9ABD-D194777E9B0B}" srcOrd="9" destOrd="0" presId="urn:microsoft.com/office/officeart/2005/8/layout/process1"/>
    <dgm:cxn modelId="{A4888734-18A3-46DA-AC27-88B83A088A7E}" type="presParOf" srcId="{4CDC8F16-9260-4593-9ABD-D194777E9B0B}" destId="{020207F7-62DF-43F8-BB8C-9D9A892AAD15}" srcOrd="0" destOrd="0" presId="urn:microsoft.com/office/officeart/2005/8/layout/process1"/>
    <dgm:cxn modelId="{D7CC0242-9D47-454D-938A-0D0F5B968D98}" type="presParOf" srcId="{0E9D3C53-0853-4D84-80BA-62B593C3B0FD}" destId="{68A66C2D-1829-48CB-B60A-D814D69C9C9A}" srcOrd="10" destOrd="0" presId="urn:microsoft.com/office/officeart/2005/8/layout/process1"/>
    <dgm:cxn modelId="{8E956FB0-E34C-4351-B5DB-CAA63E5FFE5F}" type="presParOf" srcId="{0E9D3C53-0853-4D84-80BA-62B593C3B0FD}" destId="{C440F2FD-43BF-4624-9DE2-2B83BAF42D79}" srcOrd="11" destOrd="0" presId="urn:microsoft.com/office/officeart/2005/8/layout/process1"/>
    <dgm:cxn modelId="{310623EE-3C9A-4FC6-8A9C-7451FA11B12B}" type="presParOf" srcId="{C440F2FD-43BF-4624-9DE2-2B83BAF42D79}" destId="{A8C2D00D-3987-4A80-9895-1286192172C9}" srcOrd="0" destOrd="0" presId="urn:microsoft.com/office/officeart/2005/8/layout/process1"/>
    <dgm:cxn modelId="{DE11F11A-A8C7-4A22-AAAD-940A6286AE0E}" type="presParOf" srcId="{0E9D3C53-0853-4D84-80BA-62B593C3B0FD}" destId="{57E5896E-07FB-4F6D-9FC9-95CDE2A6F0B5}"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D7933D-6406-4F6B-ACD9-2E0C1D38B8FE}" type="doc">
      <dgm:prSet loTypeId="urn:microsoft.com/office/officeart/2005/8/layout/process1" loCatId="process" qsTypeId="urn:microsoft.com/office/officeart/2005/8/quickstyle/simple1" qsCatId="simple" csTypeId="urn:microsoft.com/office/officeart/2005/8/colors/accent1_2" csCatId="accent1" phldr="1"/>
      <dgm:spPr/>
    </dgm:pt>
    <dgm:pt modelId="{E4B7517C-3C45-4995-A5F2-24BE825E3C48}">
      <dgm:prSet phldrT="[Text]"/>
      <dgm:spPr/>
      <dgm:t>
        <a:bodyPr/>
        <a:lstStyle/>
        <a:p>
          <a:r>
            <a:rPr lang="en-GB" dirty="0"/>
            <a:t>Student borrowed £50,000</a:t>
          </a:r>
        </a:p>
      </dgm:t>
    </dgm:pt>
    <dgm:pt modelId="{7F55AD1E-FB05-40F6-9030-2F04C9615083}" type="parTrans" cxnId="{ABB19132-649B-4ECA-88E9-4CBC4604255A}">
      <dgm:prSet/>
      <dgm:spPr/>
      <dgm:t>
        <a:bodyPr/>
        <a:lstStyle/>
        <a:p>
          <a:endParaRPr lang="en-GB"/>
        </a:p>
      </dgm:t>
    </dgm:pt>
    <dgm:pt modelId="{4568E1CC-4435-4D30-91D2-EDAC6E896C53}" type="sibTrans" cxnId="{ABB19132-649B-4ECA-88E9-4CBC4604255A}">
      <dgm:prSet/>
      <dgm:spPr/>
      <dgm:t>
        <a:bodyPr/>
        <a:lstStyle/>
        <a:p>
          <a:endParaRPr lang="en-GB"/>
        </a:p>
      </dgm:t>
    </dgm:pt>
    <dgm:pt modelId="{EB0A1ED9-4EBC-4A47-AA8E-B14E4EE2CC49}">
      <dgm:prSet phldrT="[Text]"/>
      <dgm:spPr/>
      <dgm:t>
        <a:bodyPr/>
        <a:lstStyle/>
        <a:p>
          <a:r>
            <a:rPr lang="en-GB" dirty="0"/>
            <a:t>Graduate earns £50,000</a:t>
          </a:r>
        </a:p>
      </dgm:t>
    </dgm:pt>
    <dgm:pt modelId="{ECB7C50F-9DBD-4942-803A-86967F912AA5}" type="parTrans" cxnId="{0B1DBBB0-CA1D-4AC5-978D-57DCD444C6D7}">
      <dgm:prSet/>
      <dgm:spPr/>
      <dgm:t>
        <a:bodyPr/>
        <a:lstStyle/>
        <a:p>
          <a:endParaRPr lang="en-GB"/>
        </a:p>
      </dgm:t>
    </dgm:pt>
    <dgm:pt modelId="{EFB581F1-334B-477C-A113-DAC7742FE556}" type="sibTrans" cxnId="{0B1DBBB0-CA1D-4AC5-978D-57DCD444C6D7}">
      <dgm:prSet/>
      <dgm:spPr/>
      <dgm:t>
        <a:bodyPr/>
        <a:lstStyle/>
        <a:p>
          <a:endParaRPr lang="en-GB"/>
        </a:p>
      </dgm:t>
    </dgm:pt>
    <dgm:pt modelId="{3CEE58BA-2F38-44FC-A613-3CFC4AAE703D}">
      <dgm:prSet phldrT="[Text]"/>
      <dgm:spPr/>
      <dgm:t>
        <a:bodyPr/>
        <a:lstStyle/>
        <a:p>
          <a:r>
            <a:rPr lang="en-GB" dirty="0"/>
            <a:t>Income eligible for repayment calculation = £25000</a:t>
          </a:r>
        </a:p>
      </dgm:t>
    </dgm:pt>
    <dgm:pt modelId="{58C6E340-72EB-4C09-9E92-E9171F6F56D4}" type="parTrans" cxnId="{5E6EA9B9-8EB1-431F-A4B9-A71A2C5A4C0F}">
      <dgm:prSet/>
      <dgm:spPr/>
      <dgm:t>
        <a:bodyPr/>
        <a:lstStyle/>
        <a:p>
          <a:endParaRPr lang="en-GB"/>
        </a:p>
      </dgm:t>
    </dgm:pt>
    <dgm:pt modelId="{9C1D07E3-A888-411A-8453-C4AB1D4751DC}" type="sibTrans" cxnId="{5E6EA9B9-8EB1-431F-A4B9-A71A2C5A4C0F}">
      <dgm:prSet/>
      <dgm:spPr/>
      <dgm:t>
        <a:bodyPr/>
        <a:lstStyle/>
        <a:p>
          <a:endParaRPr lang="en-GB"/>
        </a:p>
      </dgm:t>
    </dgm:pt>
    <dgm:pt modelId="{0AD18E4B-E487-4237-9A4F-A1D928D3D3D9}">
      <dgm:prSet phldrT="[Text]"/>
      <dgm:spPr/>
      <dgm:t>
        <a:bodyPr/>
        <a:lstStyle/>
        <a:p>
          <a:r>
            <a:rPr lang="en-GB" dirty="0"/>
            <a:t>Repayment rate = 9%</a:t>
          </a:r>
        </a:p>
      </dgm:t>
    </dgm:pt>
    <dgm:pt modelId="{F9E472C8-0E68-42F4-AE86-2587ABF2E410}" type="parTrans" cxnId="{0B591C60-2398-4E44-8D5C-F47AA62F86A1}">
      <dgm:prSet/>
      <dgm:spPr/>
      <dgm:t>
        <a:bodyPr/>
        <a:lstStyle/>
        <a:p>
          <a:endParaRPr lang="en-GB"/>
        </a:p>
      </dgm:t>
    </dgm:pt>
    <dgm:pt modelId="{55FC81B1-A4C0-4129-AF01-F04B6D284FAB}" type="sibTrans" cxnId="{0B591C60-2398-4E44-8D5C-F47AA62F86A1}">
      <dgm:prSet/>
      <dgm:spPr/>
      <dgm:t>
        <a:bodyPr/>
        <a:lstStyle/>
        <a:p>
          <a:endParaRPr lang="en-GB"/>
        </a:p>
      </dgm:t>
    </dgm:pt>
    <dgm:pt modelId="{560977A6-9AF8-484D-8AE3-8BA8AC662E17}">
      <dgm:prSet phldrT="[Text]"/>
      <dgm:spPr/>
      <dgm:t>
        <a:bodyPr/>
        <a:lstStyle/>
        <a:p>
          <a:r>
            <a:rPr lang="en-GB" dirty="0"/>
            <a:t>Annual repayment = £2250</a:t>
          </a:r>
        </a:p>
      </dgm:t>
    </dgm:pt>
    <dgm:pt modelId="{5CF206BB-60A0-4578-84E5-4ECD13FF0178}" type="parTrans" cxnId="{DD432775-11FC-4018-A20D-02C439653325}">
      <dgm:prSet/>
      <dgm:spPr/>
      <dgm:t>
        <a:bodyPr/>
        <a:lstStyle/>
        <a:p>
          <a:endParaRPr lang="en-GB"/>
        </a:p>
      </dgm:t>
    </dgm:pt>
    <dgm:pt modelId="{4B6FE6F0-0FC4-4C0F-83A1-49B31782CE2E}" type="sibTrans" cxnId="{DD432775-11FC-4018-A20D-02C439653325}">
      <dgm:prSet/>
      <dgm:spPr/>
      <dgm:t>
        <a:bodyPr/>
        <a:lstStyle/>
        <a:p>
          <a:endParaRPr lang="en-GB"/>
        </a:p>
      </dgm:t>
    </dgm:pt>
    <dgm:pt modelId="{26E564C6-1D2B-4CBF-AF75-19639898FEC1}">
      <dgm:prSet phldrT="[Text]"/>
      <dgm:spPr/>
      <dgm:t>
        <a:bodyPr/>
        <a:lstStyle/>
        <a:p>
          <a:r>
            <a:rPr lang="en-GB" dirty="0"/>
            <a:t>Monthly repayment = £187.50</a:t>
          </a:r>
        </a:p>
      </dgm:t>
    </dgm:pt>
    <dgm:pt modelId="{1A645072-ECB0-4622-9791-672370B8A60E}" type="parTrans" cxnId="{FD94A792-1F53-46FE-8782-A130EE168DF4}">
      <dgm:prSet/>
      <dgm:spPr/>
      <dgm:t>
        <a:bodyPr/>
        <a:lstStyle/>
        <a:p>
          <a:endParaRPr lang="en-GB"/>
        </a:p>
      </dgm:t>
    </dgm:pt>
    <dgm:pt modelId="{E005B82C-D887-4DD1-9E3A-3835E33B9C3C}" type="sibTrans" cxnId="{FD94A792-1F53-46FE-8782-A130EE168DF4}">
      <dgm:prSet/>
      <dgm:spPr/>
      <dgm:t>
        <a:bodyPr/>
        <a:lstStyle/>
        <a:p>
          <a:endParaRPr lang="en-GB"/>
        </a:p>
      </dgm:t>
    </dgm:pt>
    <dgm:pt modelId="{1512EE4B-B31F-4376-949C-191802234267}">
      <dgm:prSet phldrT="[Text]"/>
      <dgm:spPr/>
      <dgm:t>
        <a:bodyPr/>
        <a:lstStyle/>
        <a:p>
          <a:r>
            <a:rPr lang="en-GB" dirty="0"/>
            <a:t>Initial loan repaid after 22 years</a:t>
          </a:r>
        </a:p>
      </dgm:t>
    </dgm:pt>
    <dgm:pt modelId="{76BF3B72-69FE-420A-9BA5-3A5091C59B4B}" type="parTrans" cxnId="{15CF91B4-293D-4C08-8AE4-228A6C9442AE}">
      <dgm:prSet/>
      <dgm:spPr/>
      <dgm:t>
        <a:bodyPr/>
        <a:lstStyle/>
        <a:p>
          <a:endParaRPr lang="en-GB"/>
        </a:p>
      </dgm:t>
    </dgm:pt>
    <dgm:pt modelId="{C9A2E13A-5B00-4B0C-9D06-93AA1724CCCD}" type="sibTrans" cxnId="{15CF91B4-293D-4C08-8AE4-228A6C9442AE}">
      <dgm:prSet/>
      <dgm:spPr/>
      <dgm:t>
        <a:bodyPr/>
        <a:lstStyle/>
        <a:p>
          <a:endParaRPr lang="en-GB"/>
        </a:p>
      </dgm:t>
    </dgm:pt>
    <dgm:pt modelId="{0E9D3C53-0853-4D84-80BA-62B593C3B0FD}" type="pres">
      <dgm:prSet presAssocID="{EBD7933D-6406-4F6B-ACD9-2E0C1D38B8FE}" presName="Name0" presStyleCnt="0">
        <dgm:presLayoutVars>
          <dgm:dir/>
          <dgm:resizeHandles val="exact"/>
        </dgm:presLayoutVars>
      </dgm:prSet>
      <dgm:spPr/>
    </dgm:pt>
    <dgm:pt modelId="{DA2847DC-1151-4B2C-BB40-141C004CB5C2}" type="pres">
      <dgm:prSet presAssocID="{E4B7517C-3C45-4995-A5F2-24BE825E3C48}" presName="node" presStyleLbl="node1" presStyleIdx="0" presStyleCnt="7">
        <dgm:presLayoutVars>
          <dgm:bulletEnabled val="1"/>
        </dgm:presLayoutVars>
      </dgm:prSet>
      <dgm:spPr/>
    </dgm:pt>
    <dgm:pt modelId="{128A120B-0344-4E8C-8C27-B9C356A9C6AE}" type="pres">
      <dgm:prSet presAssocID="{4568E1CC-4435-4D30-91D2-EDAC6E896C53}" presName="sibTrans" presStyleLbl="sibTrans2D1" presStyleIdx="0" presStyleCnt="6"/>
      <dgm:spPr/>
    </dgm:pt>
    <dgm:pt modelId="{C059431E-8195-49E6-949C-FBF57A93AFC8}" type="pres">
      <dgm:prSet presAssocID="{4568E1CC-4435-4D30-91D2-EDAC6E896C53}" presName="connectorText" presStyleLbl="sibTrans2D1" presStyleIdx="0" presStyleCnt="6"/>
      <dgm:spPr/>
    </dgm:pt>
    <dgm:pt modelId="{7862C460-1599-40FB-9122-0503B7627CF2}" type="pres">
      <dgm:prSet presAssocID="{EB0A1ED9-4EBC-4A47-AA8E-B14E4EE2CC49}" presName="node" presStyleLbl="node1" presStyleIdx="1" presStyleCnt="7">
        <dgm:presLayoutVars>
          <dgm:bulletEnabled val="1"/>
        </dgm:presLayoutVars>
      </dgm:prSet>
      <dgm:spPr/>
    </dgm:pt>
    <dgm:pt modelId="{EB96B3E3-C97F-4EB6-84A8-A5593DE82DFD}" type="pres">
      <dgm:prSet presAssocID="{EFB581F1-334B-477C-A113-DAC7742FE556}" presName="sibTrans" presStyleLbl="sibTrans2D1" presStyleIdx="1" presStyleCnt="6"/>
      <dgm:spPr/>
    </dgm:pt>
    <dgm:pt modelId="{F80FA375-3E6B-4234-9D86-BCB7EB2EF750}" type="pres">
      <dgm:prSet presAssocID="{EFB581F1-334B-477C-A113-DAC7742FE556}" presName="connectorText" presStyleLbl="sibTrans2D1" presStyleIdx="1" presStyleCnt="6"/>
      <dgm:spPr/>
    </dgm:pt>
    <dgm:pt modelId="{DDC2BEE4-9409-4676-B2A0-BC3F3DC91839}" type="pres">
      <dgm:prSet presAssocID="{3CEE58BA-2F38-44FC-A613-3CFC4AAE703D}" presName="node" presStyleLbl="node1" presStyleIdx="2" presStyleCnt="7">
        <dgm:presLayoutVars>
          <dgm:bulletEnabled val="1"/>
        </dgm:presLayoutVars>
      </dgm:prSet>
      <dgm:spPr/>
    </dgm:pt>
    <dgm:pt modelId="{AD9369F2-6EFF-46CF-83AA-7D73B16BC285}" type="pres">
      <dgm:prSet presAssocID="{9C1D07E3-A888-411A-8453-C4AB1D4751DC}" presName="sibTrans" presStyleLbl="sibTrans2D1" presStyleIdx="2" presStyleCnt="6"/>
      <dgm:spPr/>
    </dgm:pt>
    <dgm:pt modelId="{B91A28C5-725B-43F5-A70A-099AF8FCD517}" type="pres">
      <dgm:prSet presAssocID="{9C1D07E3-A888-411A-8453-C4AB1D4751DC}" presName="connectorText" presStyleLbl="sibTrans2D1" presStyleIdx="2" presStyleCnt="6"/>
      <dgm:spPr/>
    </dgm:pt>
    <dgm:pt modelId="{1F1399B5-F959-4A87-B3DE-8A69AB8C7849}" type="pres">
      <dgm:prSet presAssocID="{0AD18E4B-E487-4237-9A4F-A1D928D3D3D9}" presName="node" presStyleLbl="node1" presStyleIdx="3" presStyleCnt="7">
        <dgm:presLayoutVars>
          <dgm:bulletEnabled val="1"/>
        </dgm:presLayoutVars>
      </dgm:prSet>
      <dgm:spPr/>
    </dgm:pt>
    <dgm:pt modelId="{3509C20F-90A3-4ECD-A3B2-15EA495337F4}" type="pres">
      <dgm:prSet presAssocID="{55FC81B1-A4C0-4129-AF01-F04B6D284FAB}" presName="sibTrans" presStyleLbl="sibTrans2D1" presStyleIdx="3" presStyleCnt="6"/>
      <dgm:spPr/>
    </dgm:pt>
    <dgm:pt modelId="{4A73CF29-E59E-4DFB-B090-77C6FED5CBA6}" type="pres">
      <dgm:prSet presAssocID="{55FC81B1-A4C0-4129-AF01-F04B6D284FAB}" presName="connectorText" presStyleLbl="sibTrans2D1" presStyleIdx="3" presStyleCnt="6"/>
      <dgm:spPr/>
    </dgm:pt>
    <dgm:pt modelId="{38279866-49BD-4F97-BEE1-66B555D7FD68}" type="pres">
      <dgm:prSet presAssocID="{560977A6-9AF8-484D-8AE3-8BA8AC662E17}" presName="node" presStyleLbl="node1" presStyleIdx="4" presStyleCnt="7">
        <dgm:presLayoutVars>
          <dgm:bulletEnabled val="1"/>
        </dgm:presLayoutVars>
      </dgm:prSet>
      <dgm:spPr/>
    </dgm:pt>
    <dgm:pt modelId="{4CDC8F16-9260-4593-9ABD-D194777E9B0B}" type="pres">
      <dgm:prSet presAssocID="{4B6FE6F0-0FC4-4C0F-83A1-49B31782CE2E}" presName="sibTrans" presStyleLbl="sibTrans2D1" presStyleIdx="4" presStyleCnt="6"/>
      <dgm:spPr/>
    </dgm:pt>
    <dgm:pt modelId="{020207F7-62DF-43F8-BB8C-9D9A892AAD15}" type="pres">
      <dgm:prSet presAssocID="{4B6FE6F0-0FC4-4C0F-83A1-49B31782CE2E}" presName="connectorText" presStyleLbl="sibTrans2D1" presStyleIdx="4" presStyleCnt="6"/>
      <dgm:spPr/>
    </dgm:pt>
    <dgm:pt modelId="{68A66C2D-1829-48CB-B60A-D814D69C9C9A}" type="pres">
      <dgm:prSet presAssocID="{26E564C6-1D2B-4CBF-AF75-19639898FEC1}" presName="node" presStyleLbl="node1" presStyleIdx="5" presStyleCnt="7">
        <dgm:presLayoutVars>
          <dgm:bulletEnabled val="1"/>
        </dgm:presLayoutVars>
      </dgm:prSet>
      <dgm:spPr/>
    </dgm:pt>
    <dgm:pt modelId="{BB99E447-5AB2-46A2-9DA4-3A4BDFFE2CEE}" type="pres">
      <dgm:prSet presAssocID="{E005B82C-D887-4DD1-9E3A-3835E33B9C3C}" presName="sibTrans" presStyleLbl="sibTrans2D1" presStyleIdx="5" presStyleCnt="6"/>
      <dgm:spPr/>
    </dgm:pt>
    <dgm:pt modelId="{01315E08-E3C7-4E9F-8273-E7497D4C3650}" type="pres">
      <dgm:prSet presAssocID="{E005B82C-D887-4DD1-9E3A-3835E33B9C3C}" presName="connectorText" presStyleLbl="sibTrans2D1" presStyleIdx="5" presStyleCnt="6"/>
      <dgm:spPr/>
    </dgm:pt>
    <dgm:pt modelId="{272DA201-ECA1-4506-BD5C-BF5D0EF2DEE1}" type="pres">
      <dgm:prSet presAssocID="{1512EE4B-B31F-4376-949C-191802234267}" presName="node" presStyleLbl="node1" presStyleIdx="6" presStyleCnt="7">
        <dgm:presLayoutVars>
          <dgm:bulletEnabled val="1"/>
        </dgm:presLayoutVars>
      </dgm:prSet>
      <dgm:spPr/>
    </dgm:pt>
  </dgm:ptLst>
  <dgm:cxnLst>
    <dgm:cxn modelId="{C49EDC00-BBAF-458A-B7A8-DF70E479D108}" type="presOf" srcId="{EBD7933D-6406-4F6B-ACD9-2E0C1D38B8FE}" destId="{0E9D3C53-0853-4D84-80BA-62B593C3B0FD}" srcOrd="0" destOrd="0" presId="urn:microsoft.com/office/officeart/2005/8/layout/process1"/>
    <dgm:cxn modelId="{A00CB008-1FDE-4007-A462-342ACEF91E19}" type="presOf" srcId="{E4B7517C-3C45-4995-A5F2-24BE825E3C48}" destId="{DA2847DC-1151-4B2C-BB40-141C004CB5C2}" srcOrd="0" destOrd="0" presId="urn:microsoft.com/office/officeart/2005/8/layout/process1"/>
    <dgm:cxn modelId="{B159580B-B6AE-4EB8-BBC6-F6258518F629}" type="presOf" srcId="{4B6FE6F0-0FC4-4C0F-83A1-49B31782CE2E}" destId="{020207F7-62DF-43F8-BB8C-9D9A892AAD15}" srcOrd="1" destOrd="0" presId="urn:microsoft.com/office/officeart/2005/8/layout/process1"/>
    <dgm:cxn modelId="{C7A6450E-1FF9-4F9D-B982-D4ECF93E50A5}" type="presOf" srcId="{E005B82C-D887-4DD1-9E3A-3835E33B9C3C}" destId="{BB99E447-5AB2-46A2-9DA4-3A4BDFFE2CEE}" srcOrd="0" destOrd="0" presId="urn:microsoft.com/office/officeart/2005/8/layout/process1"/>
    <dgm:cxn modelId="{8383AD17-0223-4C4E-BD03-BF66A0B011DA}" type="presOf" srcId="{55FC81B1-A4C0-4129-AF01-F04B6D284FAB}" destId="{4A73CF29-E59E-4DFB-B090-77C6FED5CBA6}" srcOrd="1" destOrd="0" presId="urn:microsoft.com/office/officeart/2005/8/layout/process1"/>
    <dgm:cxn modelId="{8AB0042A-E020-4F22-A4BA-37532BDA62CF}" type="presOf" srcId="{4568E1CC-4435-4D30-91D2-EDAC6E896C53}" destId="{128A120B-0344-4E8C-8C27-B9C356A9C6AE}" srcOrd="0" destOrd="0" presId="urn:microsoft.com/office/officeart/2005/8/layout/process1"/>
    <dgm:cxn modelId="{ABB19132-649B-4ECA-88E9-4CBC4604255A}" srcId="{EBD7933D-6406-4F6B-ACD9-2E0C1D38B8FE}" destId="{E4B7517C-3C45-4995-A5F2-24BE825E3C48}" srcOrd="0" destOrd="0" parTransId="{7F55AD1E-FB05-40F6-9030-2F04C9615083}" sibTransId="{4568E1CC-4435-4D30-91D2-EDAC6E896C53}"/>
    <dgm:cxn modelId="{6B25FB34-AAAC-4ADF-BED0-045EFBF3FD43}" type="presOf" srcId="{4B6FE6F0-0FC4-4C0F-83A1-49B31782CE2E}" destId="{4CDC8F16-9260-4593-9ABD-D194777E9B0B}" srcOrd="0" destOrd="0" presId="urn:microsoft.com/office/officeart/2005/8/layout/process1"/>
    <dgm:cxn modelId="{5D39D236-37AC-4432-A41F-5D9C137AECB4}" type="presOf" srcId="{EFB581F1-334B-477C-A113-DAC7742FE556}" destId="{F80FA375-3E6B-4234-9D86-BCB7EB2EF750}" srcOrd="1" destOrd="0" presId="urn:microsoft.com/office/officeart/2005/8/layout/process1"/>
    <dgm:cxn modelId="{0B591C60-2398-4E44-8D5C-F47AA62F86A1}" srcId="{EBD7933D-6406-4F6B-ACD9-2E0C1D38B8FE}" destId="{0AD18E4B-E487-4237-9A4F-A1D928D3D3D9}" srcOrd="3" destOrd="0" parTransId="{F9E472C8-0E68-42F4-AE86-2587ABF2E410}" sibTransId="{55FC81B1-A4C0-4129-AF01-F04B6D284FAB}"/>
    <dgm:cxn modelId="{2D3AB347-79F5-4F02-AFF3-4B8B4924C238}" type="presOf" srcId="{55FC81B1-A4C0-4129-AF01-F04B6D284FAB}" destId="{3509C20F-90A3-4ECD-A3B2-15EA495337F4}" srcOrd="0" destOrd="0" presId="urn:microsoft.com/office/officeart/2005/8/layout/process1"/>
    <dgm:cxn modelId="{E47C9E4C-24D0-46A9-8142-66AE6F4F5FFF}" type="presOf" srcId="{9C1D07E3-A888-411A-8453-C4AB1D4751DC}" destId="{AD9369F2-6EFF-46CF-83AA-7D73B16BC285}" srcOrd="0" destOrd="0" presId="urn:microsoft.com/office/officeart/2005/8/layout/process1"/>
    <dgm:cxn modelId="{1A03AF6C-0B4C-40C1-B941-577699A67816}" type="presOf" srcId="{0AD18E4B-E487-4237-9A4F-A1D928D3D3D9}" destId="{1F1399B5-F959-4A87-B3DE-8A69AB8C7849}" srcOrd="0" destOrd="0" presId="urn:microsoft.com/office/officeart/2005/8/layout/process1"/>
    <dgm:cxn modelId="{EF349853-B80A-46B6-B135-B139766976DF}" type="presOf" srcId="{560977A6-9AF8-484D-8AE3-8BA8AC662E17}" destId="{38279866-49BD-4F97-BEE1-66B555D7FD68}" srcOrd="0" destOrd="0" presId="urn:microsoft.com/office/officeart/2005/8/layout/process1"/>
    <dgm:cxn modelId="{EF85C073-25A9-42F5-8FE8-6948CE82859B}" type="presOf" srcId="{EB0A1ED9-4EBC-4A47-AA8E-B14E4EE2CC49}" destId="{7862C460-1599-40FB-9122-0503B7627CF2}" srcOrd="0" destOrd="0" presId="urn:microsoft.com/office/officeart/2005/8/layout/process1"/>
    <dgm:cxn modelId="{DD432775-11FC-4018-A20D-02C439653325}" srcId="{EBD7933D-6406-4F6B-ACD9-2E0C1D38B8FE}" destId="{560977A6-9AF8-484D-8AE3-8BA8AC662E17}" srcOrd="4" destOrd="0" parTransId="{5CF206BB-60A0-4578-84E5-4ECD13FF0178}" sibTransId="{4B6FE6F0-0FC4-4C0F-83A1-49B31782CE2E}"/>
    <dgm:cxn modelId="{55FDB357-0AC7-4638-BE6D-A545C076DDF9}" type="presOf" srcId="{3CEE58BA-2F38-44FC-A613-3CFC4AAE703D}" destId="{DDC2BEE4-9409-4676-B2A0-BC3F3DC91839}" srcOrd="0" destOrd="0" presId="urn:microsoft.com/office/officeart/2005/8/layout/process1"/>
    <dgm:cxn modelId="{418EAD5A-FA98-4489-A761-453E0566BC2F}" type="presOf" srcId="{EFB581F1-334B-477C-A113-DAC7742FE556}" destId="{EB96B3E3-C97F-4EB6-84A8-A5593DE82DFD}" srcOrd="0" destOrd="0" presId="urn:microsoft.com/office/officeart/2005/8/layout/process1"/>
    <dgm:cxn modelId="{E3ED6C87-81F3-4009-BF08-06CD69A55AD4}" type="presOf" srcId="{26E564C6-1D2B-4CBF-AF75-19639898FEC1}" destId="{68A66C2D-1829-48CB-B60A-D814D69C9C9A}" srcOrd="0" destOrd="0" presId="urn:microsoft.com/office/officeart/2005/8/layout/process1"/>
    <dgm:cxn modelId="{BA7A7988-8D92-4BFA-9331-06AEB6FDCAE8}" type="presOf" srcId="{9C1D07E3-A888-411A-8453-C4AB1D4751DC}" destId="{B91A28C5-725B-43F5-A70A-099AF8FCD517}" srcOrd="1" destOrd="0" presId="urn:microsoft.com/office/officeart/2005/8/layout/process1"/>
    <dgm:cxn modelId="{FD94A792-1F53-46FE-8782-A130EE168DF4}" srcId="{EBD7933D-6406-4F6B-ACD9-2E0C1D38B8FE}" destId="{26E564C6-1D2B-4CBF-AF75-19639898FEC1}" srcOrd="5" destOrd="0" parTransId="{1A645072-ECB0-4622-9791-672370B8A60E}" sibTransId="{E005B82C-D887-4DD1-9E3A-3835E33B9C3C}"/>
    <dgm:cxn modelId="{0B1DBBB0-CA1D-4AC5-978D-57DCD444C6D7}" srcId="{EBD7933D-6406-4F6B-ACD9-2E0C1D38B8FE}" destId="{EB0A1ED9-4EBC-4A47-AA8E-B14E4EE2CC49}" srcOrd="1" destOrd="0" parTransId="{ECB7C50F-9DBD-4942-803A-86967F912AA5}" sibTransId="{EFB581F1-334B-477C-A113-DAC7742FE556}"/>
    <dgm:cxn modelId="{15CF91B4-293D-4C08-8AE4-228A6C9442AE}" srcId="{EBD7933D-6406-4F6B-ACD9-2E0C1D38B8FE}" destId="{1512EE4B-B31F-4376-949C-191802234267}" srcOrd="6" destOrd="0" parTransId="{76BF3B72-69FE-420A-9BA5-3A5091C59B4B}" sibTransId="{C9A2E13A-5B00-4B0C-9D06-93AA1724CCCD}"/>
    <dgm:cxn modelId="{5E6EA9B9-8EB1-431F-A4B9-A71A2C5A4C0F}" srcId="{EBD7933D-6406-4F6B-ACD9-2E0C1D38B8FE}" destId="{3CEE58BA-2F38-44FC-A613-3CFC4AAE703D}" srcOrd="2" destOrd="0" parTransId="{58C6E340-72EB-4C09-9E92-E9171F6F56D4}" sibTransId="{9C1D07E3-A888-411A-8453-C4AB1D4751DC}"/>
    <dgm:cxn modelId="{832A65D5-C192-4673-9747-A8077C178E65}" type="presOf" srcId="{1512EE4B-B31F-4376-949C-191802234267}" destId="{272DA201-ECA1-4506-BD5C-BF5D0EF2DEE1}" srcOrd="0" destOrd="0" presId="urn:microsoft.com/office/officeart/2005/8/layout/process1"/>
    <dgm:cxn modelId="{D1BAB3D6-4B16-49AF-B32B-8B0989245513}" type="presOf" srcId="{E005B82C-D887-4DD1-9E3A-3835E33B9C3C}" destId="{01315E08-E3C7-4E9F-8273-E7497D4C3650}" srcOrd="1" destOrd="0" presId="urn:microsoft.com/office/officeart/2005/8/layout/process1"/>
    <dgm:cxn modelId="{651419E2-08C0-4BFD-AAE8-8A2B110D1D9F}" type="presOf" srcId="{4568E1CC-4435-4D30-91D2-EDAC6E896C53}" destId="{C059431E-8195-49E6-949C-FBF57A93AFC8}" srcOrd="1" destOrd="0" presId="urn:microsoft.com/office/officeart/2005/8/layout/process1"/>
    <dgm:cxn modelId="{E2756645-52ED-4B78-923E-C3A08085D72C}" type="presParOf" srcId="{0E9D3C53-0853-4D84-80BA-62B593C3B0FD}" destId="{DA2847DC-1151-4B2C-BB40-141C004CB5C2}" srcOrd="0" destOrd="0" presId="urn:microsoft.com/office/officeart/2005/8/layout/process1"/>
    <dgm:cxn modelId="{48D83AD5-8B33-490C-8B8B-8BE74F38E83C}" type="presParOf" srcId="{0E9D3C53-0853-4D84-80BA-62B593C3B0FD}" destId="{128A120B-0344-4E8C-8C27-B9C356A9C6AE}" srcOrd="1" destOrd="0" presId="urn:microsoft.com/office/officeart/2005/8/layout/process1"/>
    <dgm:cxn modelId="{1FAA119A-9547-47A3-A41C-7668DD79AA01}" type="presParOf" srcId="{128A120B-0344-4E8C-8C27-B9C356A9C6AE}" destId="{C059431E-8195-49E6-949C-FBF57A93AFC8}" srcOrd="0" destOrd="0" presId="urn:microsoft.com/office/officeart/2005/8/layout/process1"/>
    <dgm:cxn modelId="{4505C5C3-0005-4898-94D5-C4108D00CCF5}" type="presParOf" srcId="{0E9D3C53-0853-4D84-80BA-62B593C3B0FD}" destId="{7862C460-1599-40FB-9122-0503B7627CF2}" srcOrd="2" destOrd="0" presId="urn:microsoft.com/office/officeart/2005/8/layout/process1"/>
    <dgm:cxn modelId="{0B4A5DFF-D4BA-422C-968F-8A0ACF7D8A5B}" type="presParOf" srcId="{0E9D3C53-0853-4D84-80BA-62B593C3B0FD}" destId="{EB96B3E3-C97F-4EB6-84A8-A5593DE82DFD}" srcOrd="3" destOrd="0" presId="urn:microsoft.com/office/officeart/2005/8/layout/process1"/>
    <dgm:cxn modelId="{5E92A715-7451-4713-A66E-456996F5D770}" type="presParOf" srcId="{EB96B3E3-C97F-4EB6-84A8-A5593DE82DFD}" destId="{F80FA375-3E6B-4234-9D86-BCB7EB2EF750}" srcOrd="0" destOrd="0" presId="urn:microsoft.com/office/officeart/2005/8/layout/process1"/>
    <dgm:cxn modelId="{D09D81C5-F03D-4606-A079-F7C2E35250A0}" type="presParOf" srcId="{0E9D3C53-0853-4D84-80BA-62B593C3B0FD}" destId="{DDC2BEE4-9409-4676-B2A0-BC3F3DC91839}" srcOrd="4" destOrd="0" presId="urn:microsoft.com/office/officeart/2005/8/layout/process1"/>
    <dgm:cxn modelId="{60958FED-215B-4DD2-ABA6-508829E1C02D}" type="presParOf" srcId="{0E9D3C53-0853-4D84-80BA-62B593C3B0FD}" destId="{AD9369F2-6EFF-46CF-83AA-7D73B16BC285}" srcOrd="5" destOrd="0" presId="urn:microsoft.com/office/officeart/2005/8/layout/process1"/>
    <dgm:cxn modelId="{05FD12F2-67C5-4C84-B64C-341C4BEE5792}" type="presParOf" srcId="{AD9369F2-6EFF-46CF-83AA-7D73B16BC285}" destId="{B91A28C5-725B-43F5-A70A-099AF8FCD517}" srcOrd="0" destOrd="0" presId="urn:microsoft.com/office/officeart/2005/8/layout/process1"/>
    <dgm:cxn modelId="{AF9922FC-C760-4CFB-A3BF-6DEAE01541A4}" type="presParOf" srcId="{0E9D3C53-0853-4D84-80BA-62B593C3B0FD}" destId="{1F1399B5-F959-4A87-B3DE-8A69AB8C7849}" srcOrd="6" destOrd="0" presId="urn:microsoft.com/office/officeart/2005/8/layout/process1"/>
    <dgm:cxn modelId="{A2D62A6F-D964-4A51-85C8-AF271EF4896B}" type="presParOf" srcId="{0E9D3C53-0853-4D84-80BA-62B593C3B0FD}" destId="{3509C20F-90A3-4ECD-A3B2-15EA495337F4}" srcOrd="7" destOrd="0" presId="urn:microsoft.com/office/officeart/2005/8/layout/process1"/>
    <dgm:cxn modelId="{F52FD933-1DB0-4B49-BD2F-74C5B51AB084}" type="presParOf" srcId="{3509C20F-90A3-4ECD-A3B2-15EA495337F4}" destId="{4A73CF29-E59E-4DFB-B090-77C6FED5CBA6}" srcOrd="0" destOrd="0" presId="urn:microsoft.com/office/officeart/2005/8/layout/process1"/>
    <dgm:cxn modelId="{A58E0819-2E03-4233-9D66-4566A89EC7C9}" type="presParOf" srcId="{0E9D3C53-0853-4D84-80BA-62B593C3B0FD}" destId="{38279866-49BD-4F97-BEE1-66B555D7FD68}" srcOrd="8" destOrd="0" presId="urn:microsoft.com/office/officeart/2005/8/layout/process1"/>
    <dgm:cxn modelId="{0351CC33-66B6-482E-A027-977F51E88506}" type="presParOf" srcId="{0E9D3C53-0853-4D84-80BA-62B593C3B0FD}" destId="{4CDC8F16-9260-4593-9ABD-D194777E9B0B}" srcOrd="9" destOrd="0" presId="urn:microsoft.com/office/officeart/2005/8/layout/process1"/>
    <dgm:cxn modelId="{A4888734-18A3-46DA-AC27-88B83A088A7E}" type="presParOf" srcId="{4CDC8F16-9260-4593-9ABD-D194777E9B0B}" destId="{020207F7-62DF-43F8-BB8C-9D9A892AAD15}" srcOrd="0" destOrd="0" presId="urn:microsoft.com/office/officeart/2005/8/layout/process1"/>
    <dgm:cxn modelId="{D7CC0242-9D47-454D-938A-0D0F5B968D98}" type="presParOf" srcId="{0E9D3C53-0853-4D84-80BA-62B593C3B0FD}" destId="{68A66C2D-1829-48CB-B60A-D814D69C9C9A}" srcOrd="10" destOrd="0" presId="urn:microsoft.com/office/officeart/2005/8/layout/process1"/>
    <dgm:cxn modelId="{0C303599-A1C4-4FDA-95EE-D415D237DB90}" type="presParOf" srcId="{0E9D3C53-0853-4D84-80BA-62B593C3B0FD}" destId="{BB99E447-5AB2-46A2-9DA4-3A4BDFFE2CEE}" srcOrd="11" destOrd="0" presId="urn:microsoft.com/office/officeart/2005/8/layout/process1"/>
    <dgm:cxn modelId="{6AB4F0BF-A24C-4B42-BAAA-4EE2643E2622}" type="presParOf" srcId="{BB99E447-5AB2-46A2-9DA4-3A4BDFFE2CEE}" destId="{01315E08-E3C7-4E9F-8273-E7497D4C3650}" srcOrd="0" destOrd="0" presId="urn:microsoft.com/office/officeart/2005/8/layout/process1"/>
    <dgm:cxn modelId="{08365401-2749-437B-AB3C-A0BB6C89799B}" type="presParOf" srcId="{0E9D3C53-0853-4D84-80BA-62B593C3B0FD}" destId="{272DA201-ECA1-4506-BD5C-BF5D0EF2DEE1}" srcOrd="1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D7933D-6406-4F6B-ACD9-2E0C1D38B8FE}" type="doc">
      <dgm:prSet loTypeId="urn:microsoft.com/office/officeart/2005/8/layout/process1" loCatId="process" qsTypeId="urn:microsoft.com/office/officeart/2005/8/quickstyle/simple1" qsCatId="simple" csTypeId="urn:microsoft.com/office/officeart/2005/8/colors/accent1_2" csCatId="accent1" phldr="1"/>
      <dgm:spPr/>
    </dgm:pt>
    <dgm:pt modelId="{E4B7517C-3C45-4995-A5F2-24BE825E3C48}">
      <dgm:prSet phldrT="[Text]"/>
      <dgm:spPr/>
      <dgm:t>
        <a:bodyPr/>
        <a:lstStyle/>
        <a:p>
          <a:r>
            <a:rPr lang="en-GB" dirty="0"/>
            <a:t>Student borrowed £50,000</a:t>
          </a:r>
        </a:p>
      </dgm:t>
    </dgm:pt>
    <dgm:pt modelId="{7F55AD1E-FB05-40F6-9030-2F04C9615083}" type="parTrans" cxnId="{ABB19132-649B-4ECA-88E9-4CBC4604255A}">
      <dgm:prSet/>
      <dgm:spPr/>
      <dgm:t>
        <a:bodyPr/>
        <a:lstStyle/>
        <a:p>
          <a:endParaRPr lang="en-GB"/>
        </a:p>
      </dgm:t>
    </dgm:pt>
    <dgm:pt modelId="{4568E1CC-4435-4D30-91D2-EDAC6E896C53}" type="sibTrans" cxnId="{ABB19132-649B-4ECA-88E9-4CBC4604255A}">
      <dgm:prSet/>
      <dgm:spPr/>
      <dgm:t>
        <a:bodyPr/>
        <a:lstStyle/>
        <a:p>
          <a:endParaRPr lang="en-GB"/>
        </a:p>
      </dgm:t>
    </dgm:pt>
    <dgm:pt modelId="{EB0A1ED9-4EBC-4A47-AA8E-B14E4EE2CC49}">
      <dgm:prSet phldrT="[Text]"/>
      <dgm:spPr/>
      <dgm:t>
        <a:bodyPr/>
        <a:lstStyle/>
        <a:p>
          <a:r>
            <a:rPr lang="en-GB" dirty="0"/>
            <a:t>Graduate earns £100,000</a:t>
          </a:r>
        </a:p>
      </dgm:t>
    </dgm:pt>
    <dgm:pt modelId="{ECB7C50F-9DBD-4942-803A-86967F912AA5}" type="parTrans" cxnId="{0B1DBBB0-CA1D-4AC5-978D-57DCD444C6D7}">
      <dgm:prSet/>
      <dgm:spPr/>
      <dgm:t>
        <a:bodyPr/>
        <a:lstStyle/>
        <a:p>
          <a:endParaRPr lang="en-GB"/>
        </a:p>
      </dgm:t>
    </dgm:pt>
    <dgm:pt modelId="{EFB581F1-334B-477C-A113-DAC7742FE556}" type="sibTrans" cxnId="{0B1DBBB0-CA1D-4AC5-978D-57DCD444C6D7}">
      <dgm:prSet/>
      <dgm:spPr/>
      <dgm:t>
        <a:bodyPr/>
        <a:lstStyle/>
        <a:p>
          <a:endParaRPr lang="en-GB"/>
        </a:p>
      </dgm:t>
    </dgm:pt>
    <dgm:pt modelId="{3CEE58BA-2F38-44FC-A613-3CFC4AAE703D}">
      <dgm:prSet phldrT="[Text]"/>
      <dgm:spPr/>
      <dgm:t>
        <a:bodyPr/>
        <a:lstStyle/>
        <a:p>
          <a:r>
            <a:rPr lang="en-GB" dirty="0"/>
            <a:t>Income eligible for repayment calculation = £75000</a:t>
          </a:r>
        </a:p>
      </dgm:t>
    </dgm:pt>
    <dgm:pt modelId="{58C6E340-72EB-4C09-9E92-E9171F6F56D4}" type="parTrans" cxnId="{5E6EA9B9-8EB1-431F-A4B9-A71A2C5A4C0F}">
      <dgm:prSet/>
      <dgm:spPr/>
      <dgm:t>
        <a:bodyPr/>
        <a:lstStyle/>
        <a:p>
          <a:endParaRPr lang="en-GB"/>
        </a:p>
      </dgm:t>
    </dgm:pt>
    <dgm:pt modelId="{9C1D07E3-A888-411A-8453-C4AB1D4751DC}" type="sibTrans" cxnId="{5E6EA9B9-8EB1-431F-A4B9-A71A2C5A4C0F}">
      <dgm:prSet/>
      <dgm:spPr/>
      <dgm:t>
        <a:bodyPr/>
        <a:lstStyle/>
        <a:p>
          <a:endParaRPr lang="en-GB"/>
        </a:p>
      </dgm:t>
    </dgm:pt>
    <dgm:pt modelId="{0AD18E4B-E487-4237-9A4F-A1D928D3D3D9}">
      <dgm:prSet phldrT="[Text]"/>
      <dgm:spPr/>
      <dgm:t>
        <a:bodyPr/>
        <a:lstStyle/>
        <a:p>
          <a:r>
            <a:rPr lang="en-GB" dirty="0"/>
            <a:t>Repayment rate = 9%</a:t>
          </a:r>
        </a:p>
      </dgm:t>
    </dgm:pt>
    <dgm:pt modelId="{F9E472C8-0E68-42F4-AE86-2587ABF2E410}" type="parTrans" cxnId="{0B591C60-2398-4E44-8D5C-F47AA62F86A1}">
      <dgm:prSet/>
      <dgm:spPr/>
      <dgm:t>
        <a:bodyPr/>
        <a:lstStyle/>
        <a:p>
          <a:endParaRPr lang="en-GB"/>
        </a:p>
      </dgm:t>
    </dgm:pt>
    <dgm:pt modelId="{55FC81B1-A4C0-4129-AF01-F04B6D284FAB}" type="sibTrans" cxnId="{0B591C60-2398-4E44-8D5C-F47AA62F86A1}">
      <dgm:prSet/>
      <dgm:spPr/>
      <dgm:t>
        <a:bodyPr/>
        <a:lstStyle/>
        <a:p>
          <a:endParaRPr lang="en-GB"/>
        </a:p>
      </dgm:t>
    </dgm:pt>
    <dgm:pt modelId="{560977A6-9AF8-484D-8AE3-8BA8AC662E17}">
      <dgm:prSet phldrT="[Text]"/>
      <dgm:spPr/>
      <dgm:t>
        <a:bodyPr/>
        <a:lstStyle/>
        <a:p>
          <a:r>
            <a:rPr lang="en-GB" dirty="0"/>
            <a:t>Annual repayment = £6750</a:t>
          </a:r>
        </a:p>
      </dgm:t>
    </dgm:pt>
    <dgm:pt modelId="{5CF206BB-60A0-4578-84E5-4ECD13FF0178}" type="parTrans" cxnId="{DD432775-11FC-4018-A20D-02C439653325}">
      <dgm:prSet/>
      <dgm:spPr/>
      <dgm:t>
        <a:bodyPr/>
        <a:lstStyle/>
        <a:p>
          <a:endParaRPr lang="en-GB"/>
        </a:p>
      </dgm:t>
    </dgm:pt>
    <dgm:pt modelId="{4B6FE6F0-0FC4-4C0F-83A1-49B31782CE2E}" type="sibTrans" cxnId="{DD432775-11FC-4018-A20D-02C439653325}">
      <dgm:prSet/>
      <dgm:spPr/>
      <dgm:t>
        <a:bodyPr/>
        <a:lstStyle/>
        <a:p>
          <a:endParaRPr lang="en-GB"/>
        </a:p>
      </dgm:t>
    </dgm:pt>
    <dgm:pt modelId="{26E564C6-1D2B-4CBF-AF75-19639898FEC1}">
      <dgm:prSet phldrT="[Text]"/>
      <dgm:spPr/>
      <dgm:t>
        <a:bodyPr/>
        <a:lstStyle/>
        <a:p>
          <a:r>
            <a:rPr lang="en-GB" dirty="0"/>
            <a:t>Monthly repayment = £562.50</a:t>
          </a:r>
        </a:p>
      </dgm:t>
    </dgm:pt>
    <dgm:pt modelId="{1A645072-ECB0-4622-9791-672370B8A60E}" type="parTrans" cxnId="{FD94A792-1F53-46FE-8782-A130EE168DF4}">
      <dgm:prSet/>
      <dgm:spPr/>
      <dgm:t>
        <a:bodyPr/>
        <a:lstStyle/>
        <a:p>
          <a:endParaRPr lang="en-GB"/>
        </a:p>
      </dgm:t>
    </dgm:pt>
    <dgm:pt modelId="{E005B82C-D887-4DD1-9E3A-3835E33B9C3C}" type="sibTrans" cxnId="{FD94A792-1F53-46FE-8782-A130EE168DF4}">
      <dgm:prSet/>
      <dgm:spPr/>
      <dgm:t>
        <a:bodyPr/>
        <a:lstStyle/>
        <a:p>
          <a:endParaRPr lang="en-GB"/>
        </a:p>
      </dgm:t>
    </dgm:pt>
    <dgm:pt modelId="{61FE5383-DA1B-43CD-ABE2-6299B2B53F8D}">
      <dgm:prSet phldrT="[Text]"/>
      <dgm:spPr/>
      <dgm:t>
        <a:bodyPr/>
        <a:lstStyle/>
        <a:p>
          <a:r>
            <a:rPr lang="en-GB" dirty="0"/>
            <a:t>Initial loan repaid after 8 years</a:t>
          </a:r>
        </a:p>
      </dgm:t>
    </dgm:pt>
    <dgm:pt modelId="{33CDC04C-75ED-43C0-A799-BF2EB039B289}" type="parTrans" cxnId="{7AF359F2-1AB8-4152-B501-41E61279833F}">
      <dgm:prSet/>
      <dgm:spPr/>
      <dgm:t>
        <a:bodyPr/>
        <a:lstStyle/>
        <a:p>
          <a:endParaRPr lang="en-GB"/>
        </a:p>
      </dgm:t>
    </dgm:pt>
    <dgm:pt modelId="{02E69359-FB6B-4A56-8059-000C76D0EEFF}" type="sibTrans" cxnId="{7AF359F2-1AB8-4152-B501-41E61279833F}">
      <dgm:prSet/>
      <dgm:spPr/>
      <dgm:t>
        <a:bodyPr/>
        <a:lstStyle/>
        <a:p>
          <a:endParaRPr lang="en-GB"/>
        </a:p>
      </dgm:t>
    </dgm:pt>
    <dgm:pt modelId="{0E9D3C53-0853-4D84-80BA-62B593C3B0FD}" type="pres">
      <dgm:prSet presAssocID="{EBD7933D-6406-4F6B-ACD9-2E0C1D38B8FE}" presName="Name0" presStyleCnt="0">
        <dgm:presLayoutVars>
          <dgm:dir/>
          <dgm:resizeHandles val="exact"/>
        </dgm:presLayoutVars>
      </dgm:prSet>
      <dgm:spPr/>
    </dgm:pt>
    <dgm:pt modelId="{DA2847DC-1151-4B2C-BB40-141C004CB5C2}" type="pres">
      <dgm:prSet presAssocID="{E4B7517C-3C45-4995-A5F2-24BE825E3C48}" presName="node" presStyleLbl="node1" presStyleIdx="0" presStyleCnt="7">
        <dgm:presLayoutVars>
          <dgm:bulletEnabled val="1"/>
        </dgm:presLayoutVars>
      </dgm:prSet>
      <dgm:spPr/>
    </dgm:pt>
    <dgm:pt modelId="{128A120B-0344-4E8C-8C27-B9C356A9C6AE}" type="pres">
      <dgm:prSet presAssocID="{4568E1CC-4435-4D30-91D2-EDAC6E896C53}" presName="sibTrans" presStyleLbl="sibTrans2D1" presStyleIdx="0" presStyleCnt="6"/>
      <dgm:spPr/>
    </dgm:pt>
    <dgm:pt modelId="{C059431E-8195-49E6-949C-FBF57A93AFC8}" type="pres">
      <dgm:prSet presAssocID="{4568E1CC-4435-4D30-91D2-EDAC6E896C53}" presName="connectorText" presStyleLbl="sibTrans2D1" presStyleIdx="0" presStyleCnt="6"/>
      <dgm:spPr/>
    </dgm:pt>
    <dgm:pt modelId="{7862C460-1599-40FB-9122-0503B7627CF2}" type="pres">
      <dgm:prSet presAssocID="{EB0A1ED9-4EBC-4A47-AA8E-B14E4EE2CC49}" presName="node" presStyleLbl="node1" presStyleIdx="1" presStyleCnt="7">
        <dgm:presLayoutVars>
          <dgm:bulletEnabled val="1"/>
        </dgm:presLayoutVars>
      </dgm:prSet>
      <dgm:spPr/>
    </dgm:pt>
    <dgm:pt modelId="{EB96B3E3-C97F-4EB6-84A8-A5593DE82DFD}" type="pres">
      <dgm:prSet presAssocID="{EFB581F1-334B-477C-A113-DAC7742FE556}" presName="sibTrans" presStyleLbl="sibTrans2D1" presStyleIdx="1" presStyleCnt="6"/>
      <dgm:spPr/>
    </dgm:pt>
    <dgm:pt modelId="{F80FA375-3E6B-4234-9D86-BCB7EB2EF750}" type="pres">
      <dgm:prSet presAssocID="{EFB581F1-334B-477C-A113-DAC7742FE556}" presName="connectorText" presStyleLbl="sibTrans2D1" presStyleIdx="1" presStyleCnt="6"/>
      <dgm:spPr/>
    </dgm:pt>
    <dgm:pt modelId="{DDC2BEE4-9409-4676-B2A0-BC3F3DC91839}" type="pres">
      <dgm:prSet presAssocID="{3CEE58BA-2F38-44FC-A613-3CFC4AAE703D}" presName="node" presStyleLbl="node1" presStyleIdx="2" presStyleCnt="7">
        <dgm:presLayoutVars>
          <dgm:bulletEnabled val="1"/>
        </dgm:presLayoutVars>
      </dgm:prSet>
      <dgm:spPr/>
    </dgm:pt>
    <dgm:pt modelId="{AD9369F2-6EFF-46CF-83AA-7D73B16BC285}" type="pres">
      <dgm:prSet presAssocID="{9C1D07E3-A888-411A-8453-C4AB1D4751DC}" presName="sibTrans" presStyleLbl="sibTrans2D1" presStyleIdx="2" presStyleCnt="6"/>
      <dgm:spPr/>
    </dgm:pt>
    <dgm:pt modelId="{B91A28C5-725B-43F5-A70A-099AF8FCD517}" type="pres">
      <dgm:prSet presAssocID="{9C1D07E3-A888-411A-8453-C4AB1D4751DC}" presName="connectorText" presStyleLbl="sibTrans2D1" presStyleIdx="2" presStyleCnt="6"/>
      <dgm:spPr/>
    </dgm:pt>
    <dgm:pt modelId="{1F1399B5-F959-4A87-B3DE-8A69AB8C7849}" type="pres">
      <dgm:prSet presAssocID="{0AD18E4B-E487-4237-9A4F-A1D928D3D3D9}" presName="node" presStyleLbl="node1" presStyleIdx="3" presStyleCnt="7">
        <dgm:presLayoutVars>
          <dgm:bulletEnabled val="1"/>
        </dgm:presLayoutVars>
      </dgm:prSet>
      <dgm:spPr/>
    </dgm:pt>
    <dgm:pt modelId="{3509C20F-90A3-4ECD-A3B2-15EA495337F4}" type="pres">
      <dgm:prSet presAssocID="{55FC81B1-A4C0-4129-AF01-F04B6D284FAB}" presName="sibTrans" presStyleLbl="sibTrans2D1" presStyleIdx="3" presStyleCnt="6"/>
      <dgm:spPr/>
    </dgm:pt>
    <dgm:pt modelId="{4A73CF29-E59E-4DFB-B090-77C6FED5CBA6}" type="pres">
      <dgm:prSet presAssocID="{55FC81B1-A4C0-4129-AF01-F04B6D284FAB}" presName="connectorText" presStyleLbl="sibTrans2D1" presStyleIdx="3" presStyleCnt="6"/>
      <dgm:spPr/>
    </dgm:pt>
    <dgm:pt modelId="{38279866-49BD-4F97-BEE1-66B555D7FD68}" type="pres">
      <dgm:prSet presAssocID="{560977A6-9AF8-484D-8AE3-8BA8AC662E17}" presName="node" presStyleLbl="node1" presStyleIdx="4" presStyleCnt="7">
        <dgm:presLayoutVars>
          <dgm:bulletEnabled val="1"/>
        </dgm:presLayoutVars>
      </dgm:prSet>
      <dgm:spPr/>
    </dgm:pt>
    <dgm:pt modelId="{4CDC8F16-9260-4593-9ABD-D194777E9B0B}" type="pres">
      <dgm:prSet presAssocID="{4B6FE6F0-0FC4-4C0F-83A1-49B31782CE2E}" presName="sibTrans" presStyleLbl="sibTrans2D1" presStyleIdx="4" presStyleCnt="6"/>
      <dgm:spPr/>
    </dgm:pt>
    <dgm:pt modelId="{020207F7-62DF-43F8-BB8C-9D9A892AAD15}" type="pres">
      <dgm:prSet presAssocID="{4B6FE6F0-0FC4-4C0F-83A1-49B31782CE2E}" presName="connectorText" presStyleLbl="sibTrans2D1" presStyleIdx="4" presStyleCnt="6"/>
      <dgm:spPr/>
    </dgm:pt>
    <dgm:pt modelId="{68A66C2D-1829-48CB-B60A-D814D69C9C9A}" type="pres">
      <dgm:prSet presAssocID="{26E564C6-1D2B-4CBF-AF75-19639898FEC1}" presName="node" presStyleLbl="node1" presStyleIdx="5" presStyleCnt="7">
        <dgm:presLayoutVars>
          <dgm:bulletEnabled val="1"/>
        </dgm:presLayoutVars>
      </dgm:prSet>
      <dgm:spPr/>
    </dgm:pt>
    <dgm:pt modelId="{521B8D95-90AB-403E-A204-BB823E379763}" type="pres">
      <dgm:prSet presAssocID="{E005B82C-D887-4DD1-9E3A-3835E33B9C3C}" presName="sibTrans" presStyleLbl="sibTrans2D1" presStyleIdx="5" presStyleCnt="6"/>
      <dgm:spPr/>
    </dgm:pt>
    <dgm:pt modelId="{885E278D-1668-4C6B-B225-553852860204}" type="pres">
      <dgm:prSet presAssocID="{E005B82C-D887-4DD1-9E3A-3835E33B9C3C}" presName="connectorText" presStyleLbl="sibTrans2D1" presStyleIdx="5" presStyleCnt="6"/>
      <dgm:spPr/>
    </dgm:pt>
    <dgm:pt modelId="{F654A0EC-8B7E-445E-806D-38FD04ECB864}" type="pres">
      <dgm:prSet presAssocID="{61FE5383-DA1B-43CD-ABE2-6299B2B53F8D}" presName="node" presStyleLbl="node1" presStyleIdx="6" presStyleCnt="7">
        <dgm:presLayoutVars>
          <dgm:bulletEnabled val="1"/>
        </dgm:presLayoutVars>
      </dgm:prSet>
      <dgm:spPr/>
    </dgm:pt>
  </dgm:ptLst>
  <dgm:cxnLst>
    <dgm:cxn modelId="{C49EDC00-BBAF-458A-B7A8-DF70E479D108}" type="presOf" srcId="{EBD7933D-6406-4F6B-ACD9-2E0C1D38B8FE}" destId="{0E9D3C53-0853-4D84-80BA-62B593C3B0FD}" srcOrd="0" destOrd="0" presId="urn:microsoft.com/office/officeart/2005/8/layout/process1"/>
    <dgm:cxn modelId="{A00CB008-1FDE-4007-A462-342ACEF91E19}" type="presOf" srcId="{E4B7517C-3C45-4995-A5F2-24BE825E3C48}" destId="{DA2847DC-1151-4B2C-BB40-141C004CB5C2}" srcOrd="0" destOrd="0" presId="urn:microsoft.com/office/officeart/2005/8/layout/process1"/>
    <dgm:cxn modelId="{B159580B-B6AE-4EB8-BBC6-F6258518F629}" type="presOf" srcId="{4B6FE6F0-0FC4-4C0F-83A1-49B31782CE2E}" destId="{020207F7-62DF-43F8-BB8C-9D9A892AAD15}" srcOrd="1" destOrd="0" presId="urn:microsoft.com/office/officeart/2005/8/layout/process1"/>
    <dgm:cxn modelId="{8383AD17-0223-4C4E-BD03-BF66A0B011DA}" type="presOf" srcId="{55FC81B1-A4C0-4129-AF01-F04B6D284FAB}" destId="{4A73CF29-E59E-4DFB-B090-77C6FED5CBA6}" srcOrd="1" destOrd="0" presId="urn:microsoft.com/office/officeart/2005/8/layout/process1"/>
    <dgm:cxn modelId="{F876821B-507D-4B62-8748-36FF527B4733}" type="presOf" srcId="{61FE5383-DA1B-43CD-ABE2-6299B2B53F8D}" destId="{F654A0EC-8B7E-445E-806D-38FD04ECB864}" srcOrd="0" destOrd="0" presId="urn:microsoft.com/office/officeart/2005/8/layout/process1"/>
    <dgm:cxn modelId="{8AB0042A-E020-4F22-A4BA-37532BDA62CF}" type="presOf" srcId="{4568E1CC-4435-4D30-91D2-EDAC6E896C53}" destId="{128A120B-0344-4E8C-8C27-B9C356A9C6AE}" srcOrd="0" destOrd="0" presId="urn:microsoft.com/office/officeart/2005/8/layout/process1"/>
    <dgm:cxn modelId="{ABB19132-649B-4ECA-88E9-4CBC4604255A}" srcId="{EBD7933D-6406-4F6B-ACD9-2E0C1D38B8FE}" destId="{E4B7517C-3C45-4995-A5F2-24BE825E3C48}" srcOrd="0" destOrd="0" parTransId="{7F55AD1E-FB05-40F6-9030-2F04C9615083}" sibTransId="{4568E1CC-4435-4D30-91D2-EDAC6E896C53}"/>
    <dgm:cxn modelId="{6B25FB34-AAAC-4ADF-BED0-045EFBF3FD43}" type="presOf" srcId="{4B6FE6F0-0FC4-4C0F-83A1-49B31782CE2E}" destId="{4CDC8F16-9260-4593-9ABD-D194777E9B0B}" srcOrd="0" destOrd="0" presId="urn:microsoft.com/office/officeart/2005/8/layout/process1"/>
    <dgm:cxn modelId="{5D39D236-37AC-4432-A41F-5D9C137AECB4}" type="presOf" srcId="{EFB581F1-334B-477C-A113-DAC7742FE556}" destId="{F80FA375-3E6B-4234-9D86-BCB7EB2EF750}" srcOrd="1" destOrd="0" presId="urn:microsoft.com/office/officeart/2005/8/layout/process1"/>
    <dgm:cxn modelId="{0B591C60-2398-4E44-8D5C-F47AA62F86A1}" srcId="{EBD7933D-6406-4F6B-ACD9-2E0C1D38B8FE}" destId="{0AD18E4B-E487-4237-9A4F-A1D928D3D3D9}" srcOrd="3" destOrd="0" parTransId="{F9E472C8-0E68-42F4-AE86-2587ABF2E410}" sibTransId="{55FC81B1-A4C0-4129-AF01-F04B6D284FAB}"/>
    <dgm:cxn modelId="{2D3AB347-79F5-4F02-AFF3-4B8B4924C238}" type="presOf" srcId="{55FC81B1-A4C0-4129-AF01-F04B6D284FAB}" destId="{3509C20F-90A3-4ECD-A3B2-15EA495337F4}" srcOrd="0" destOrd="0" presId="urn:microsoft.com/office/officeart/2005/8/layout/process1"/>
    <dgm:cxn modelId="{E47C9E4C-24D0-46A9-8142-66AE6F4F5FFF}" type="presOf" srcId="{9C1D07E3-A888-411A-8453-C4AB1D4751DC}" destId="{AD9369F2-6EFF-46CF-83AA-7D73B16BC285}" srcOrd="0" destOrd="0" presId="urn:microsoft.com/office/officeart/2005/8/layout/process1"/>
    <dgm:cxn modelId="{1A03AF6C-0B4C-40C1-B941-577699A67816}" type="presOf" srcId="{0AD18E4B-E487-4237-9A4F-A1D928D3D3D9}" destId="{1F1399B5-F959-4A87-B3DE-8A69AB8C7849}" srcOrd="0" destOrd="0" presId="urn:microsoft.com/office/officeart/2005/8/layout/process1"/>
    <dgm:cxn modelId="{EF349853-B80A-46B6-B135-B139766976DF}" type="presOf" srcId="{560977A6-9AF8-484D-8AE3-8BA8AC662E17}" destId="{38279866-49BD-4F97-BEE1-66B555D7FD68}" srcOrd="0" destOrd="0" presId="urn:microsoft.com/office/officeart/2005/8/layout/process1"/>
    <dgm:cxn modelId="{EF85C073-25A9-42F5-8FE8-6948CE82859B}" type="presOf" srcId="{EB0A1ED9-4EBC-4A47-AA8E-B14E4EE2CC49}" destId="{7862C460-1599-40FB-9122-0503B7627CF2}" srcOrd="0" destOrd="0" presId="urn:microsoft.com/office/officeart/2005/8/layout/process1"/>
    <dgm:cxn modelId="{711B2654-B33F-4A74-9677-1D89031E3D9A}" type="presOf" srcId="{E005B82C-D887-4DD1-9E3A-3835E33B9C3C}" destId="{885E278D-1668-4C6B-B225-553852860204}" srcOrd="1" destOrd="0" presId="urn:microsoft.com/office/officeart/2005/8/layout/process1"/>
    <dgm:cxn modelId="{DD432775-11FC-4018-A20D-02C439653325}" srcId="{EBD7933D-6406-4F6B-ACD9-2E0C1D38B8FE}" destId="{560977A6-9AF8-484D-8AE3-8BA8AC662E17}" srcOrd="4" destOrd="0" parTransId="{5CF206BB-60A0-4578-84E5-4ECD13FF0178}" sibTransId="{4B6FE6F0-0FC4-4C0F-83A1-49B31782CE2E}"/>
    <dgm:cxn modelId="{55FDB357-0AC7-4638-BE6D-A545C076DDF9}" type="presOf" srcId="{3CEE58BA-2F38-44FC-A613-3CFC4AAE703D}" destId="{DDC2BEE4-9409-4676-B2A0-BC3F3DC91839}" srcOrd="0" destOrd="0" presId="urn:microsoft.com/office/officeart/2005/8/layout/process1"/>
    <dgm:cxn modelId="{418EAD5A-FA98-4489-A761-453E0566BC2F}" type="presOf" srcId="{EFB581F1-334B-477C-A113-DAC7742FE556}" destId="{EB96B3E3-C97F-4EB6-84A8-A5593DE82DFD}" srcOrd="0" destOrd="0" presId="urn:microsoft.com/office/officeart/2005/8/layout/process1"/>
    <dgm:cxn modelId="{E3ED6C87-81F3-4009-BF08-06CD69A55AD4}" type="presOf" srcId="{26E564C6-1D2B-4CBF-AF75-19639898FEC1}" destId="{68A66C2D-1829-48CB-B60A-D814D69C9C9A}" srcOrd="0" destOrd="0" presId="urn:microsoft.com/office/officeart/2005/8/layout/process1"/>
    <dgm:cxn modelId="{BA7A7988-8D92-4BFA-9331-06AEB6FDCAE8}" type="presOf" srcId="{9C1D07E3-A888-411A-8453-C4AB1D4751DC}" destId="{B91A28C5-725B-43F5-A70A-099AF8FCD517}" srcOrd="1" destOrd="0" presId="urn:microsoft.com/office/officeart/2005/8/layout/process1"/>
    <dgm:cxn modelId="{FD94A792-1F53-46FE-8782-A130EE168DF4}" srcId="{EBD7933D-6406-4F6B-ACD9-2E0C1D38B8FE}" destId="{26E564C6-1D2B-4CBF-AF75-19639898FEC1}" srcOrd="5" destOrd="0" parTransId="{1A645072-ECB0-4622-9791-672370B8A60E}" sibTransId="{E005B82C-D887-4DD1-9E3A-3835E33B9C3C}"/>
    <dgm:cxn modelId="{0B1DBBB0-CA1D-4AC5-978D-57DCD444C6D7}" srcId="{EBD7933D-6406-4F6B-ACD9-2E0C1D38B8FE}" destId="{EB0A1ED9-4EBC-4A47-AA8E-B14E4EE2CC49}" srcOrd="1" destOrd="0" parTransId="{ECB7C50F-9DBD-4942-803A-86967F912AA5}" sibTransId="{EFB581F1-334B-477C-A113-DAC7742FE556}"/>
    <dgm:cxn modelId="{5E6EA9B9-8EB1-431F-A4B9-A71A2C5A4C0F}" srcId="{EBD7933D-6406-4F6B-ACD9-2E0C1D38B8FE}" destId="{3CEE58BA-2F38-44FC-A613-3CFC4AAE703D}" srcOrd="2" destOrd="0" parTransId="{58C6E340-72EB-4C09-9E92-E9171F6F56D4}" sibTransId="{9C1D07E3-A888-411A-8453-C4AB1D4751DC}"/>
    <dgm:cxn modelId="{651419E2-08C0-4BFD-AAE8-8A2B110D1D9F}" type="presOf" srcId="{4568E1CC-4435-4D30-91D2-EDAC6E896C53}" destId="{C059431E-8195-49E6-949C-FBF57A93AFC8}" srcOrd="1" destOrd="0" presId="urn:microsoft.com/office/officeart/2005/8/layout/process1"/>
    <dgm:cxn modelId="{7AF359F2-1AB8-4152-B501-41E61279833F}" srcId="{EBD7933D-6406-4F6B-ACD9-2E0C1D38B8FE}" destId="{61FE5383-DA1B-43CD-ABE2-6299B2B53F8D}" srcOrd="6" destOrd="0" parTransId="{33CDC04C-75ED-43C0-A799-BF2EB039B289}" sibTransId="{02E69359-FB6B-4A56-8059-000C76D0EEFF}"/>
    <dgm:cxn modelId="{C0E82EF4-6064-4737-AC5D-D83A04159DB9}" type="presOf" srcId="{E005B82C-D887-4DD1-9E3A-3835E33B9C3C}" destId="{521B8D95-90AB-403E-A204-BB823E379763}" srcOrd="0" destOrd="0" presId="urn:microsoft.com/office/officeart/2005/8/layout/process1"/>
    <dgm:cxn modelId="{E2756645-52ED-4B78-923E-C3A08085D72C}" type="presParOf" srcId="{0E9D3C53-0853-4D84-80BA-62B593C3B0FD}" destId="{DA2847DC-1151-4B2C-BB40-141C004CB5C2}" srcOrd="0" destOrd="0" presId="urn:microsoft.com/office/officeart/2005/8/layout/process1"/>
    <dgm:cxn modelId="{48D83AD5-8B33-490C-8B8B-8BE74F38E83C}" type="presParOf" srcId="{0E9D3C53-0853-4D84-80BA-62B593C3B0FD}" destId="{128A120B-0344-4E8C-8C27-B9C356A9C6AE}" srcOrd="1" destOrd="0" presId="urn:microsoft.com/office/officeart/2005/8/layout/process1"/>
    <dgm:cxn modelId="{1FAA119A-9547-47A3-A41C-7668DD79AA01}" type="presParOf" srcId="{128A120B-0344-4E8C-8C27-B9C356A9C6AE}" destId="{C059431E-8195-49E6-949C-FBF57A93AFC8}" srcOrd="0" destOrd="0" presId="urn:microsoft.com/office/officeart/2005/8/layout/process1"/>
    <dgm:cxn modelId="{4505C5C3-0005-4898-94D5-C4108D00CCF5}" type="presParOf" srcId="{0E9D3C53-0853-4D84-80BA-62B593C3B0FD}" destId="{7862C460-1599-40FB-9122-0503B7627CF2}" srcOrd="2" destOrd="0" presId="urn:microsoft.com/office/officeart/2005/8/layout/process1"/>
    <dgm:cxn modelId="{0B4A5DFF-D4BA-422C-968F-8A0ACF7D8A5B}" type="presParOf" srcId="{0E9D3C53-0853-4D84-80BA-62B593C3B0FD}" destId="{EB96B3E3-C97F-4EB6-84A8-A5593DE82DFD}" srcOrd="3" destOrd="0" presId="urn:microsoft.com/office/officeart/2005/8/layout/process1"/>
    <dgm:cxn modelId="{5E92A715-7451-4713-A66E-456996F5D770}" type="presParOf" srcId="{EB96B3E3-C97F-4EB6-84A8-A5593DE82DFD}" destId="{F80FA375-3E6B-4234-9D86-BCB7EB2EF750}" srcOrd="0" destOrd="0" presId="urn:microsoft.com/office/officeart/2005/8/layout/process1"/>
    <dgm:cxn modelId="{D09D81C5-F03D-4606-A079-F7C2E35250A0}" type="presParOf" srcId="{0E9D3C53-0853-4D84-80BA-62B593C3B0FD}" destId="{DDC2BEE4-9409-4676-B2A0-BC3F3DC91839}" srcOrd="4" destOrd="0" presId="urn:microsoft.com/office/officeart/2005/8/layout/process1"/>
    <dgm:cxn modelId="{60958FED-215B-4DD2-ABA6-508829E1C02D}" type="presParOf" srcId="{0E9D3C53-0853-4D84-80BA-62B593C3B0FD}" destId="{AD9369F2-6EFF-46CF-83AA-7D73B16BC285}" srcOrd="5" destOrd="0" presId="urn:microsoft.com/office/officeart/2005/8/layout/process1"/>
    <dgm:cxn modelId="{05FD12F2-67C5-4C84-B64C-341C4BEE5792}" type="presParOf" srcId="{AD9369F2-6EFF-46CF-83AA-7D73B16BC285}" destId="{B91A28C5-725B-43F5-A70A-099AF8FCD517}" srcOrd="0" destOrd="0" presId="urn:microsoft.com/office/officeart/2005/8/layout/process1"/>
    <dgm:cxn modelId="{AF9922FC-C760-4CFB-A3BF-6DEAE01541A4}" type="presParOf" srcId="{0E9D3C53-0853-4D84-80BA-62B593C3B0FD}" destId="{1F1399B5-F959-4A87-B3DE-8A69AB8C7849}" srcOrd="6" destOrd="0" presId="urn:microsoft.com/office/officeart/2005/8/layout/process1"/>
    <dgm:cxn modelId="{A2D62A6F-D964-4A51-85C8-AF271EF4896B}" type="presParOf" srcId="{0E9D3C53-0853-4D84-80BA-62B593C3B0FD}" destId="{3509C20F-90A3-4ECD-A3B2-15EA495337F4}" srcOrd="7" destOrd="0" presId="urn:microsoft.com/office/officeart/2005/8/layout/process1"/>
    <dgm:cxn modelId="{F52FD933-1DB0-4B49-BD2F-74C5B51AB084}" type="presParOf" srcId="{3509C20F-90A3-4ECD-A3B2-15EA495337F4}" destId="{4A73CF29-E59E-4DFB-B090-77C6FED5CBA6}" srcOrd="0" destOrd="0" presId="urn:microsoft.com/office/officeart/2005/8/layout/process1"/>
    <dgm:cxn modelId="{A58E0819-2E03-4233-9D66-4566A89EC7C9}" type="presParOf" srcId="{0E9D3C53-0853-4D84-80BA-62B593C3B0FD}" destId="{38279866-49BD-4F97-BEE1-66B555D7FD68}" srcOrd="8" destOrd="0" presId="urn:microsoft.com/office/officeart/2005/8/layout/process1"/>
    <dgm:cxn modelId="{0351CC33-66B6-482E-A027-977F51E88506}" type="presParOf" srcId="{0E9D3C53-0853-4D84-80BA-62B593C3B0FD}" destId="{4CDC8F16-9260-4593-9ABD-D194777E9B0B}" srcOrd="9" destOrd="0" presId="urn:microsoft.com/office/officeart/2005/8/layout/process1"/>
    <dgm:cxn modelId="{A4888734-18A3-46DA-AC27-88B83A088A7E}" type="presParOf" srcId="{4CDC8F16-9260-4593-9ABD-D194777E9B0B}" destId="{020207F7-62DF-43F8-BB8C-9D9A892AAD15}" srcOrd="0" destOrd="0" presId="urn:microsoft.com/office/officeart/2005/8/layout/process1"/>
    <dgm:cxn modelId="{D7CC0242-9D47-454D-938A-0D0F5B968D98}" type="presParOf" srcId="{0E9D3C53-0853-4D84-80BA-62B593C3B0FD}" destId="{68A66C2D-1829-48CB-B60A-D814D69C9C9A}" srcOrd="10" destOrd="0" presId="urn:microsoft.com/office/officeart/2005/8/layout/process1"/>
    <dgm:cxn modelId="{5D03B94E-02A5-48F9-88A3-C6A6A65CE087}" type="presParOf" srcId="{0E9D3C53-0853-4D84-80BA-62B593C3B0FD}" destId="{521B8D95-90AB-403E-A204-BB823E379763}" srcOrd="11" destOrd="0" presId="urn:microsoft.com/office/officeart/2005/8/layout/process1"/>
    <dgm:cxn modelId="{25C1F27B-8607-4FC6-8005-B1F77D6DB24F}" type="presParOf" srcId="{521B8D95-90AB-403E-A204-BB823E379763}" destId="{885E278D-1668-4C6B-B225-553852860204}" srcOrd="0" destOrd="0" presId="urn:microsoft.com/office/officeart/2005/8/layout/process1"/>
    <dgm:cxn modelId="{F2096E86-9057-41A7-AD7A-D1F40A6DA645}" type="presParOf" srcId="{0E9D3C53-0853-4D84-80BA-62B593C3B0FD}" destId="{F654A0EC-8B7E-445E-806D-38FD04ECB864}" srcOrd="1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847DC-1151-4B2C-BB40-141C004CB5C2}">
      <dsp:nvSpPr>
        <dsp:cNvPr id="0" name=""/>
        <dsp:cNvSpPr/>
      </dsp:nvSpPr>
      <dsp:spPr>
        <a:xfrm>
          <a:off x="0" y="96633"/>
          <a:ext cx="1078065" cy="123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Student borrowed £20,000</a:t>
          </a:r>
        </a:p>
      </dsp:txBody>
      <dsp:txXfrm>
        <a:off x="31575" y="128208"/>
        <a:ext cx="1014915" cy="1170203"/>
      </dsp:txXfrm>
    </dsp:sp>
    <dsp:sp modelId="{128A120B-0344-4E8C-8C27-B9C356A9C6AE}">
      <dsp:nvSpPr>
        <dsp:cNvPr id="0" name=""/>
        <dsp:cNvSpPr/>
      </dsp:nvSpPr>
      <dsp:spPr>
        <a:xfrm>
          <a:off x="1185872" y="579630"/>
          <a:ext cx="228549" cy="26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85872" y="633102"/>
        <a:ext cx="159984" cy="160416"/>
      </dsp:txXfrm>
    </dsp:sp>
    <dsp:sp modelId="{7862C460-1599-40FB-9122-0503B7627CF2}">
      <dsp:nvSpPr>
        <dsp:cNvPr id="0" name=""/>
        <dsp:cNvSpPr/>
      </dsp:nvSpPr>
      <dsp:spPr>
        <a:xfrm>
          <a:off x="1509292" y="96633"/>
          <a:ext cx="1078065" cy="123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Graduate earns £30,000</a:t>
          </a:r>
        </a:p>
      </dsp:txBody>
      <dsp:txXfrm>
        <a:off x="1540867" y="128208"/>
        <a:ext cx="1014915" cy="1170203"/>
      </dsp:txXfrm>
    </dsp:sp>
    <dsp:sp modelId="{EB96B3E3-C97F-4EB6-84A8-A5593DE82DFD}">
      <dsp:nvSpPr>
        <dsp:cNvPr id="0" name=""/>
        <dsp:cNvSpPr/>
      </dsp:nvSpPr>
      <dsp:spPr>
        <a:xfrm>
          <a:off x="2695165" y="579630"/>
          <a:ext cx="228549" cy="26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695165" y="633102"/>
        <a:ext cx="159984" cy="160416"/>
      </dsp:txXfrm>
    </dsp:sp>
    <dsp:sp modelId="{DDC2BEE4-9409-4676-B2A0-BC3F3DC91839}">
      <dsp:nvSpPr>
        <dsp:cNvPr id="0" name=""/>
        <dsp:cNvSpPr/>
      </dsp:nvSpPr>
      <dsp:spPr>
        <a:xfrm>
          <a:off x="3018584" y="96633"/>
          <a:ext cx="1078065" cy="123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Income eligible for repayment calculation = £5000</a:t>
          </a:r>
        </a:p>
      </dsp:txBody>
      <dsp:txXfrm>
        <a:off x="3050159" y="128208"/>
        <a:ext cx="1014915" cy="1170203"/>
      </dsp:txXfrm>
    </dsp:sp>
    <dsp:sp modelId="{AD9369F2-6EFF-46CF-83AA-7D73B16BC285}">
      <dsp:nvSpPr>
        <dsp:cNvPr id="0" name=""/>
        <dsp:cNvSpPr/>
      </dsp:nvSpPr>
      <dsp:spPr>
        <a:xfrm>
          <a:off x="4204457" y="579630"/>
          <a:ext cx="228549" cy="26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204457" y="633102"/>
        <a:ext cx="159984" cy="160416"/>
      </dsp:txXfrm>
    </dsp:sp>
    <dsp:sp modelId="{1F1399B5-F959-4A87-B3DE-8A69AB8C7849}">
      <dsp:nvSpPr>
        <dsp:cNvPr id="0" name=""/>
        <dsp:cNvSpPr/>
      </dsp:nvSpPr>
      <dsp:spPr>
        <a:xfrm>
          <a:off x="4527877" y="96633"/>
          <a:ext cx="1078065" cy="123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Repayment rate = 9%</a:t>
          </a:r>
        </a:p>
      </dsp:txBody>
      <dsp:txXfrm>
        <a:off x="4559452" y="128208"/>
        <a:ext cx="1014915" cy="1170203"/>
      </dsp:txXfrm>
    </dsp:sp>
    <dsp:sp modelId="{3509C20F-90A3-4ECD-A3B2-15EA495337F4}">
      <dsp:nvSpPr>
        <dsp:cNvPr id="0" name=""/>
        <dsp:cNvSpPr/>
      </dsp:nvSpPr>
      <dsp:spPr>
        <a:xfrm>
          <a:off x="5713749" y="579630"/>
          <a:ext cx="228549" cy="26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713749" y="633102"/>
        <a:ext cx="159984" cy="160416"/>
      </dsp:txXfrm>
    </dsp:sp>
    <dsp:sp modelId="{38279866-49BD-4F97-BEE1-66B555D7FD68}">
      <dsp:nvSpPr>
        <dsp:cNvPr id="0" name=""/>
        <dsp:cNvSpPr/>
      </dsp:nvSpPr>
      <dsp:spPr>
        <a:xfrm>
          <a:off x="6037169" y="96633"/>
          <a:ext cx="1078065" cy="123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Annual repayment = £450</a:t>
          </a:r>
        </a:p>
      </dsp:txBody>
      <dsp:txXfrm>
        <a:off x="6068744" y="128208"/>
        <a:ext cx="1014915" cy="1170203"/>
      </dsp:txXfrm>
    </dsp:sp>
    <dsp:sp modelId="{4CDC8F16-9260-4593-9ABD-D194777E9B0B}">
      <dsp:nvSpPr>
        <dsp:cNvPr id="0" name=""/>
        <dsp:cNvSpPr/>
      </dsp:nvSpPr>
      <dsp:spPr>
        <a:xfrm>
          <a:off x="7223042" y="579630"/>
          <a:ext cx="228549" cy="26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223042" y="633102"/>
        <a:ext cx="159984" cy="160416"/>
      </dsp:txXfrm>
    </dsp:sp>
    <dsp:sp modelId="{68A66C2D-1829-48CB-B60A-D814D69C9C9A}">
      <dsp:nvSpPr>
        <dsp:cNvPr id="0" name=""/>
        <dsp:cNvSpPr/>
      </dsp:nvSpPr>
      <dsp:spPr>
        <a:xfrm>
          <a:off x="7546461" y="96633"/>
          <a:ext cx="1078065" cy="123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Monthly repayment = £37.50</a:t>
          </a:r>
        </a:p>
      </dsp:txBody>
      <dsp:txXfrm>
        <a:off x="7578036" y="128208"/>
        <a:ext cx="1014915" cy="1170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847DC-1151-4B2C-BB40-141C004CB5C2}">
      <dsp:nvSpPr>
        <dsp:cNvPr id="0" name=""/>
        <dsp:cNvSpPr/>
      </dsp:nvSpPr>
      <dsp:spPr>
        <a:xfrm>
          <a:off x="2421"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Student borrowed £50,000</a:t>
          </a:r>
        </a:p>
      </dsp:txBody>
      <dsp:txXfrm>
        <a:off x="29279" y="209587"/>
        <a:ext cx="863271" cy="1007446"/>
      </dsp:txXfrm>
    </dsp:sp>
    <dsp:sp modelId="{128A120B-0344-4E8C-8C27-B9C356A9C6AE}">
      <dsp:nvSpPr>
        <dsp:cNvPr id="0" name=""/>
        <dsp:cNvSpPr/>
      </dsp:nvSpPr>
      <dsp:spPr>
        <a:xfrm>
          <a:off x="1011107"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011107" y="645086"/>
        <a:ext cx="136081" cy="136448"/>
      </dsp:txXfrm>
    </dsp:sp>
    <dsp:sp modelId="{7862C460-1599-40FB-9122-0503B7627CF2}">
      <dsp:nvSpPr>
        <dsp:cNvPr id="0" name=""/>
        <dsp:cNvSpPr/>
      </dsp:nvSpPr>
      <dsp:spPr>
        <a:xfrm>
          <a:off x="1286204"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Graduate earns £30,000</a:t>
          </a:r>
        </a:p>
      </dsp:txBody>
      <dsp:txXfrm>
        <a:off x="1313062" y="209587"/>
        <a:ext cx="863271" cy="1007446"/>
      </dsp:txXfrm>
    </dsp:sp>
    <dsp:sp modelId="{EB96B3E3-C97F-4EB6-84A8-A5593DE82DFD}">
      <dsp:nvSpPr>
        <dsp:cNvPr id="0" name=""/>
        <dsp:cNvSpPr/>
      </dsp:nvSpPr>
      <dsp:spPr>
        <a:xfrm>
          <a:off x="2294890"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294890" y="645086"/>
        <a:ext cx="136081" cy="136448"/>
      </dsp:txXfrm>
    </dsp:sp>
    <dsp:sp modelId="{DDC2BEE4-9409-4676-B2A0-BC3F3DC91839}">
      <dsp:nvSpPr>
        <dsp:cNvPr id="0" name=""/>
        <dsp:cNvSpPr/>
      </dsp:nvSpPr>
      <dsp:spPr>
        <a:xfrm>
          <a:off x="2569987"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Income eligible for repayment calculation = £5000</a:t>
          </a:r>
        </a:p>
      </dsp:txBody>
      <dsp:txXfrm>
        <a:off x="2596845" y="209587"/>
        <a:ext cx="863271" cy="1007446"/>
      </dsp:txXfrm>
    </dsp:sp>
    <dsp:sp modelId="{AD9369F2-6EFF-46CF-83AA-7D73B16BC285}">
      <dsp:nvSpPr>
        <dsp:cNvPr id="0" name=""/>
        <dsp:cNvSpPr/>
      </dsp:nvSpPr>
      <dsp:spPr>
        <a:xfrm>
          <a:off x="3578673"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78673" y="645086"/>
        <a:ext cx="136081" cy="136448"/>
      </dsp:txXfrm>
    </dsp:sp>
    <dsp:sp modelId="{1F1399B5-F959-4A87-B3DE-8A69AB8C7849}">
      <dsp:nvSpPr>
        <dsp:cNvPr id="0" name=""/>
        <dsp:cNvSpPr/>
      </dsp:nvSpPr>
      <dsp:spPr>
        <a:xfrm>
          <a:off x="3853770"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Repayment rate = 9%</a:t>
          </a:r>
        </a:p>
      </dsp:txBody>
      <dsp:txXfrm>
        <a:off x="3880628" y="209587"/>
        <a:ext cx="863271" cy="1007446"/>
      </dsp:txXfrm>
    </dsp:sp>
    <dsp:sp modelId="{3509C20F-90A3-4ECD-A3B2-15EA495337F4}">
      <dsp:nvSpPr>
        <dsp:cNvPr id="0" name=""/>
        <dsp:cNvSpPr/>
      </dsp:nvSpPr>
      <dsp:spPr>
        <a:xfrm>
          <a:off x="4862456"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862456" y="645086"/>
        <a:ext cx="136081" cy="136448"/>
      </dsp:txXfrm>
    </dsp:sp>
    <dsp:sp modelId="{38279866-49BD-4F97-BEE1-66B555D7FD68}">
      <dsp:nvSpPr>
        <dsp:cNvPr id="0" name=""/>
        <dsp:cNvSpPr/>
      </dsp:nvSpPr>
      <dsp:spPr>
        <a:xfrm>
          <a:off x="5137553"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Annual repayment = £450</a:t>
          </a:r>
        </a:p>
      </dsp:txBody>
      <dsp:txXfrm>
        <a:off x="5164411" y="209587"/>
        <a:ext cx="863271" cy="1007446"/>
      </dsp:txXfrm>
    </dsp:sp>
    <dsp:sp modelId="{4CDC8F16-9260-4593-9ABD-D194777E9B0B}">
      <dsp:nvSpPr>
        <dsp:cNvPr id="0" name=""/>
        <dsp:cNvSpPr/>
      </dsp:nvSpPr>
      <dsp:spPr>
        <a:xfrm>
          <a:off x="6146239"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146239" y="645086"/>
        <a:ext cx="136081" cy="136448"/>
      </dsp:txXfrm>
    </dsp:sp>
    <dsp:sp modelId="{68A66C2D-1829-48CB-B60A-D814D69C9C9A}">
      <dsp:nvSpPr>
        <dsp:cNvPr id="0" name=""/>
        <dsp:cNvSpPr/>
      </dsp:nvSpPr>
      <dsp:spPr>
        <a:xfrm>
          <a:off x="6421335"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Monthly repayment = £37.50</a:t>
          </a:r>
        </a:p>
      </dsp:txBody>
      <dsp:txXfrm>
        <a:off x="6448193" y="209587"/>
        <a:ext cx="863271" cy="1007446"/>
      </dsp:txXfrm>
    </dsp:sp>
    <dsp:sp modelId="{C440F2FD-43BF-4624-9DE2-2B83BAF42D79}">
      <dsp:nvSpPr>
        <dsp:cNvPr id="0" name=""/>
        <dsp:cNvSpPr/>
      </dsp:nvSpPr>
      <dsp:spPr>
        <a:xfrm>
          <a:off x="7430022"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430022" y="645086"/>
        <a:ext cx="136081" cy="136448"/>
      </dsp:txXfrm>
    </dsp:sp>
    <dsp:sp modelId="{57E5896E-07FB-4F6D-9FC9-95CDE2A6F0B5}">
      <dsp:nvSpPr>
        <dsp:cNvPr id="0" name=""/>
        <dsp:cNvSpPr/>
      </dsp:nvSpPr>
      <dsp:spPr>
        <a:xfrm>
          <a:off x="7705118"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Initial loan written off after 40 years*</a:t>
          </a:r>
        </a:p>
      </dsp:txBody>
      <dsp:txXfrm>
        <a:off x="7731976" y="209587"/>
        <a:ext cx="863271" cy="100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847DC-1151-4B2C-BB40-141C004CB5C2}">
      <dsp:nvSpPr>
        <dsp:cNvPr id="0" name=""/>
        <dsp:cNvSpPr/>
      </dsp:nvSpPr>
      <dsp:spPr>
        <a:xfrm>
          <a:off x="2421"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Student borrowed £50,000</a:t>
          </a:r>
        </a:p>
      </dsp:txBody>
      <dsp:txXfrm>
        <a:off x="29279" y="209587"/>
        <a:ext cx="863271" cy="1007446"/>
      </dsp:txXfrm>
    </dsp:sp>
    <dsp:sp modelId="{128A120B-0344-4E8C-8C27-B9C356A9C6AE}">
      <dsp:nvSpPr>
        <dsp:cNvPr id="0" name=""/>
        <dsp:cNvSpPr/>
      </dsp:nvSpPr>
      <dsp:spPr>
        <a:xfrm>
          <a:off x="1011107"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011107" y="645086"/>
        <a:ext cx="136081" cy="136448"/>
      </dsp:txXfrm>
    </dsp:sp>
    <dsp:sp modelId="{7862C460-1599-40FB-9122-0503B7627CF2}">
      <dsp:nvSpPr>
        <dsp:cNvPr id="0" name=""/>
        <dsp:cNvSpPr/>
      </dsp:nvSpPr>
      <dsp:spPr>
        <a:xfrm>
          <a:off x="1286204"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Graduate earns £50,000</a:t>
          </a:r>
        </a:p>
      </dsp:txBody>
      <dsp:txXfrm>
        <a:off x="1313062" y="209587"/>
        <a:ext cx="863271" cy="1007446"/>
      </dsp:txXfrm>
    </dsp:sp>
    <dsp:sp modelId="{EB96B3E3-C97F-4EB6-84A8-A5593DE82DFD}">
      <dsp:nvSpPr>
        <dsp:cNvPr id="0" name=""/>
        <dsp:cNvSpPr/>
      </dsp:nvSpPr>
      <dsp:spPr>
        <a:xfrm>
          <a:off x="2294890"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294890" y="645086"/>
        <a:ext cx="136081" cy="136448"/>
      </dsp:txXfrm>
    </dsp:sp>
    <dsp:sp modelId="{DDC2BEE4-9409-4676-B2A0-BC3F3DC91839}">
      <dsp:nvSpPr>
        <dsp:cNvPr id="0" name=""/>
        <dsp:cNvSpPr/>
      </dsp:nvSpPr>
      <dsp:spPr>
        <a:xfrm>
          <a:off x="2569987"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Income eligible for repayment calculation = £25000</a:t>
          </a:r>
        </a:p>
      </dsp:txBody>
      <dsp:txXfrm>
        <a:off x="2596845" y="209587"/>
        <a:ext cx="863271" cy="1007446"/>
      </dsp:txXfrm>
    </dsp:sp>
    <dsp:sp modelId="{AD9369F2-6EFF-46CF-83AA-7D73B16BC285}">
      <dsp:nvSpPr>
        <dsp:cNvPr id="0" name=""/>
        <dsp:cNvSpPr/>
      </dsp:nvSpPr>
      <dsp:spPr>
        <a:xfrm>
          <a:off x="3578673"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78673" y="645086"/>
        <a:ext cx="136081" cy="136448"/>
      </dsp:txXfrm>
    </dsp:sp>
    <dsp:sp modelId="{1F1399B5-F959-4A87-B3DE-8A69AB8C7849}">
      <dsp:nvSpPr>
        <dsp:cNvPr id="0" name=""/>
        <dsp:cNvSpPr/>
      </dsp:nvSpPr>
      <dsp:spPr>
        <a:xfrm>
          <a:off x="3853770"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Repayment rate = 9%</a:t>
          </a:r>
        </a:p>
      </dsp:txBody>
      <dsp:txXfrm>
        <a:off x="3880628" y="209587"/>
        <a:ext cx="863271" cy="1007446"/>
      </dsp:txXfrm>
    </dsp:sp>
    <dsp:sp modelId="{3509C20F-90A3-4ECD-A3B2-15EA495337F4}">
      <dsp:nvSpPr>
        <dsp:cNvPr id="0" name=""/>
        <dsp:cNvSpPr/>
      </dsp:nvSpPr>
      <dsp:spPr>
        <a:xfrm>
          <a:off x="4862456"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862456" y="645086"/>
        <a:ext cx="136081" cy="136448"/>
      </dsp:txXfrm>
    </dsp:sp>
    <dsp:sp modelId="{38279866-49BD-4F97-BEE1-66B555D7FD68}">
      <dsp:nvSpPr>
        <dsp:cNvPr id="0" name=""/>
        <dsp:cNvSpPr/>
      </dsp:nvSpPr>
      <dsp:spPr>
        <a:xfrm>
          <a:off x="5137553"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Annual repayment = £2250</a:t>
          </a:r>
        </a:p>
      </dsp:txBody>
      <dsp:txXfrm>
        <a:off x="5164411" y="209587"/>
        <a:ext cx="863271" cy="1007446"/>
      </dsp:txXfrm>
    </dsp:sp>
    <dsp:sp modelId="{4CDC8F16-9260-4593-9ABD-D194777E9B0B}">
      <dsp:nvSpPr>
        <dsp:cNvPr id="0" name=""/>
        <dsp:cNvSpPr/>
      </dsp:nvSpPr>
      <dsp:spPr>
        <a:xfrm>
          <a:off x="6146239"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146239" y="645086"/>
        <a:ext cx="136081" cy="136448"/>
      </dsp:txXfrm>
    </dsp:sp>
    <dsp:sp modelId="{68A66C2D-1829-48CB-B60A-D814D69C9C9A}">
      <dsp:nvSpPr>
        <dsp:cNvPr id="0" name=""/>
        <dsp:cNvSpPr/>
      </dsp:nvSpPr>
      <dsp:spPr>
        <a:xfrm>
          <a:off x="6421335"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Monthly repayment = £187.50</a:t>
          </a:r>
        </a:p>
      </dsp:txBody>
      <dsp:txXfrm>
        <a:off x="6448193" y="209587"/>
        <a:ext cx="863271" cy="1007446"/>
      </dsp:txXfrm>
    </dsp:sp>
    <dsp:sp modelId="{BB99E447-5AB2-46A2-9DA4-3A4BDFFE2CEE}">
      <dsp:nvSpPr>
        <dsp:cNvPr id="0" name=""/>
        <dsp:cNvSpPr/>
      </dsp:nvSpPr>
      <dsp:spPr>
        <a:xfrm>
          <a:off x="7430022"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430022" y="645086"/>
        <a:ext cx="136081" cy="136448"/>
      </dsp:txXfrm>
    </dsp:sp>
    <dsp:sp modelId="{272DA201-ECA1-4506-BD5C-BF5D0EF2DEE1}">
      <dsp:nvSpPr>
        <dsp:cNvPr id="0" name=""/>
        <dsp:cNvSpPr/>
      </dsp:nvSpPr>
      <dsp:spPr>
        <a:xfrm>
          <a:off x="7705118"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Initial loan repaid after 22 years</a:t>
          </a:r>
        </a:p>
      </dsp:txBody>
      <dsp:txXfrm>
        <a:off x="7731976" y="209587"/>
        <a:ext cx="863271" cy="1007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847DC-1151-4B2C-BB40-141C004CB5C2}">
      <dsp:nvSpPr>
        <dsp:cNvPr id="0" name=""/>
        <dsp:cNvSpPr/>
      </dsp:nvSpPr>
      <dsp:spPr>
        <a:xfrm>
          <a:off x="2421"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Student borrowed £50,000</a:t>
          </a:r>
        </a:p>
      </dsp:txBody>
      <dsp:txXfrm>
        <a:off x="29279" y="209587"/>
        <a:ext cx="863271" cy="1007446"/>
      </dsp:txXfrm>
    </dsp:sp>
    <dsp:sp modelId="{128A120B-0344-4E8C-8C27-B9C356A9C6AE}">
      <dsp:nvSpPr>
        <dsp:cNvPr id="0" name=""/>
        <dsp:cNvSpPr/>
      </dsp:nvSpPr>
      <dsp:spPr>
        <a:xfrm>
          <a:off x="1011107"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011107" y="645086"/>
        <a:ext cx="136081" cy="136448"/>
      </dsp:txXfrm>
    </dsp:sp>
    <dsp:sp modelId="{7862C460-1599-40FB-9122-0503B7627CF2}">
      <dsp:nvSpPr>
        <dsp:cNvPr id="0" name=""/>
        <dsp:cNvSpPr/>
      </dsp:nvSpPr>
      <dsp:spPr>
        <a:xfrm>
          <a:off x="1286204"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Graduate earns £100,000</a:t>
          </a:r>
        </a:p>
      </dsp:txBody>
      <dsp:txXfrm>
        <a:off x="1313062" y="209587"/>
        <a:ext cx="863271" cy="1007446"/>
      </dsp:txXfrm>
    </dsp:sp>
    <dsp:sp modelId="{EB96B3E3-C97F-4EB6-84A8-A5593DE82DFD}">
      <dsp:nvSpPr>
        <dsp:cNvPr id="0" name=""/>
        <dsp:cNvSpPr/>
      </dsp:nvSpPr>
      <dsp:spPr>
        <a:xfrm>
          <a:off x="2294890"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294890" y="645086"/>
        <a:ext cx="136081" cy="136448"/>
      </dsp:txXfrm>
    </dsp:sp>
    <dsp:sp modelId="{DDC2BEE4-9409-4676-B2A0-BC3F3DC91839}">
      <dsp:nvSpPr>
        <dsp:cNvPr id="0" name=""/>
        <dsp:cNvSpPr/>
      </dsp:nvSpPr>
      <dsp:spPr>
        <a:xfrm>
          <a:off x="2569987"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Income eligible for repayment calculation = £75000</a:t>
          </a:r>
        </a:p>
      </dsp:txBody>
      <dsp:txXfrm>
        <a:off x="2596845" y="209587"/>
        <a:ext cx="863271" cy="1007446"/>
      </dsp:txXfrm>
    </dsp:sp>
    <dsp:sp modelId="{AD9369F2-6EFF-46CF-83AA-7D73B16BC285}">
      <dsp:nvSpPr>
        <dsp:cNvPr id="0" name=""/>
        <dsp:cNvSpPr/>
      </dsp:nvSpPr>
      <dsp:spPr>
        <a:xfrm>
          <a:off x="3578673"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78673" y="645086"/>
        <a:ext cx="136081" cy="136448"/>
      </dsp:txXfrm>
    </dsp:sp>
    <dsp:sp modelId="{1F1399B5-F959-4A87-B3DE-8A69AB8C7849}">
      <dsp:nvSpPr>
        <dsp:cNvPr id="0" name=""/>
        <dsp:cNvSpPr/>
      </dsp:nvSpPr>
      <dsp:spPr>
        <a:xfrm>
          <a:off x="3853770"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Repayment rate = 9%</a:t>
          </a:r>
        </a:p>
      </dsp:txBody>
      <dsp:txXfrm>
        <a:off x="3880628" y="209587"/>
        <a:ext cx="863271" cy="1007446"/>
      </dsp:txXfrm>
    </dsp:sp>
    <dsp:sp modelId="{3509C20F-90A3-4ECD-A3B2-15EA495337F4}">
      <dsp:nvSpPr>
        <dsp:cNvPr id="0" name=""/>
        <dsp:cNvSpPr/>
      </dsp:nvSpPr>
      <dsp:spPr>
        <a:xfrm>
          <a:off x="4862456"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862456" y="645086"/>
        <a:ext cx="136081" cy="136448"/>
      </dsp:txXfrm>
    </dsp:sp>
    <dsp:sp modelId="{38279866-49BD-4F97-BEE1-66B555D7FD68}">
      <dsp:nvSpPr>
        <dsp:cNvPr id="0" name=""/>
        <dsp:cNvSpPr/>
      </dsp:nvSpPr>
      <dsp:spPr>
        <a:xfrm>
          <a:off x="5137553"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Annual repayment = £6750</a:t>
          </a:r>
        </a:p>
      </dsp:txBody>
      <dsp:txXfrm>
        <a:off x="5164411" y="209587"/>
        <a:ext cx="863271" cy="1007446"/>
      </dsp:txXfrm>
    </dsp:sp>
    <dsp:sp modelId="{4CDC8F16-9260-4593-9ABD-D194777E9B0B}">
      <dsp:nvSpPr>
        <dsp:cNvPr id="0" name=""/>
        <dsp:cNvSpPr/>
      </dsp:nvSpPr>
      <dsp:spPr>
        <a:xfrm>
          <a:off x="6146239"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146239" y="645086"/>
        <a:ext cx="136081" cy="136448"/>
      </dsp:txXfrm>
    </dsp:sp>
    <dsp:sp modelId="{68A66C2D-1829-48CB-B60A-D814D69C9C9A}">
      <dsp:nvSpPr>
        <dsp:cNvPr id="0" name=""/>
        <dsp:cNvSpPr/>
      </dsp:nvSpPr>
      <dsp:spPr>
        <a:xfrm>
          <a:off x="6421335"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Monthly repayment = £562.50</a:t>
          </a:r>
        </a:p>
      </dsp:txBody>
      <dsp:txXfrm>
        <a:off x="6448193" y="209587"/>
        <a:ext cx="863271" cy="1007446"/>
      </dsp:txXfrm>
    </dsp:sp>
    <dsp:sp modelId="{521B8D95-90AB-403E-A204-BB823E379763}">
      <dsp:nvSpPr>
        <dsp:cNvPr id="0" name=""/>
        <dsp:cNvSpPr/>
      </dsp:nvSpPr>
      <dsp:spPr>
        <a:xfrm>
          <a:off x="7430022" y="599604"/>
          <a:ext cx="194401" cy="2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430022" y="645086"/>
        <a:ext cx="136081" cy="136448"/>
      </dsp:txXfrm>
    </dsp:sp>
    <dsp:sp modelId="{F654A0EC-8B7E-445E-806D-38FD04ECB864}">
      <dsp:nvSpPr>
        <dsp:cNvPr id="0" name=""/>
        <dsp:cNvSpPr/>
      </dsp:nvSpPr>
      <dsp:spPr>
        <a:xfrm>
          <a:off x="7705118" y="182729"/>
          <a:ext cx="916987" cy="10611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Initial loan repaid after 8 years</a:t>
          </a:r>
        </a:p>
      </dsp:txBody>
      <dsp:txXfrm>
        <a:off x="7731976" y="209587"/>
        <a:ext cx="863271" cy="10074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12762D0-EA2F-4017-80DE-271D876135B2}" type="datetimeFigureOut">
              <a:rPr lang="en-GB" smtClean="0"/>
              <a:t>14/07/2025</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EE84A88-41BA-49A6-A27D-49FFA127AD27}" type="slidenum">
              <a:rPr lang="en-GB" smtClean="0"/>
              <a:t>‹#›</a:t>
            </a:fld>
            <a:endParaRPr lang="en-GB"/>
          </a:p>
        </p:txBody>
      </p:sp>
    </p:spTree>
    <p:extLst>
      <p:ext uri="{BB962C8B-B14F-4D97-AF65-F5344CB8AC3E}">
        <p14:creationId xmlns:p14="http://schemas.microsoft.com/office/powerpoint/2010/main" val="3736629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FEBF27-79F7-46B5-9B4B-07298815B350}" type="datetimeFigureOut">
              <a:rPr lang="en-GB" smtClean="0"/>
              <a:pPr/>
              <a:t>14/07/2025</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B5ADD1-F630-4E93-A65F-2BE7E463F77D}"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B5ADD1-F630-4E93-A65F-2BE7E463F77D}" type="slidenum">
              <a:rPr lang="en-GB" smtClean="0"/>
              <a:pPr/>
              <a:t>1</a:t>
            </a:fld>
            <a:endParaRPr lang="en-GB" dirty="0"/>
          </a:p>
        </p:txBody>
      </p:sp>
    </p:spTree>
    <p:extLst>
      <p:ext uri="{BB962C8B-B14F-4D97-AF65-F5344CB8AC3E}">
        <p14:creationId xmlns:p14="http://schemas.microsoft.com/office/powerpoint/2010/main" val="427125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GB" b="1" dirty="0">
                <a:ea typeface="ＭＳ Ｐゴシック" pitchFamily="34" charset="-128"/>
              </a:rPr>
              <a:t>Childcare Grant</a:t>
            </a:r>
          </a:p>
          <a:p>
            <a:r>
              <a:rPr lang="en-GB" b="0" dirty="0">
                <a:ea typeface="ＭＳ Ｐゴシック" pitchFamily="34" charset="-128"/>
              </a:rPr>
              <a:t>Helps with childcare costs for dependent children aged under 15 at the beginning of the academic year (or under</a:t>
            </a:r>
            <a:r>
              <a:rPr lang="en-GB" b="0" baseline="0" dirty="0">
                <a:ea typeface="ＭＳ Ｐゴシック" pitchFamily="34" charset="-128"/>
              </a:rPr>
              <a:t> </a:t>
            </a:r>
            <a:r>
              <a:rPr lang="en-GB" b="0" dirty="0">
                <a:ea typeface="ＭＳ Ｐゴシック" pitchFamily="34" charset="-128"/>
              </a:rPr>
              <a:t>17 if they have special educational needs) in registered or approved childcare. For more details on what childcare</a:t>
            </a:r>
            <a:r>
              <a:rPr lang="en-GB" b="0" baseline="0" dirty="0">
                <a:ea typeface="ＭＳ Ｐゴシック" pitchFamily="34" charset="-128"/>
              </a:rPr>
              <a:t> </a:t>
            </a:r>
            <a:r>
              <a:rPr lang="en-GB" b="0" dirty="0">
                <a:ea typeface="ＭＳ Ｐゴシック" pitchFamily="34" charset="-128"/>
              </a:rPr>
              <a:t>qualifies, visit www.gov.uk/studentfinance</a:t>
            </a:r>
          </a:p>
          <a:p>
            <a:endParaRPr lang="en-GB" b="0" dirty="0">
              <a:ea typeface="ＭＳ Ｐゴシック" pitchFamily="34" charset="-128"/>
            </a:endParaRPr>
          </a:p>
          <a:p>
            <a:r>
              <a:rPr lang="en-GB" b="0" dirty="0">
                <a:ea typeface="ＭＳ Ｐゴシック" pitchFamily="34" charset="-128"/>
              </a:rPr>
              <a:t>Depending on their household income, the student can apply for 85% of their actual childcare. They can get this money for term times and holidays. Students won’t qualify for this grant if they, or their husband, wife or partner get the childcare part of the Working Tax Credit or childcare element of Universal Credit from HM Revenue &amp; Customs.</a:t>
            </a:r>
          </a:p>
          <a:p>
            <a:endParaRPr lang="en-GB" b="1" dirty="0">
              <a:ea typeface="ＭＳ Ｐゴシック" pitchFamily="34" charset="-128"/>
            </a:endParaRPr>
          </a:p>
          <a:p>
            <a:r>
              <a:rPr lang="en-GB" b="1" dirty="0">
                <a:ea typeface="ＭＳ Ｐゴシック" pitchFamily="34" charset="-128"/>
              </a:rPr>
              <a:t>Parents’ Learning Allowance</a:t>
            </a:r>
          </a:p>
          <a:p>
            <a:r>
              <a:rPr lang="en-GB" b="0" dirty="0">
                <a:ea typeface="ＭＳ Ｐゴシック" pitchFamily="34" charset="-128"/>
              </a:rPr>
              <a:t>This allowance can help with course-related costs for students with dependent children.</a:t>
            </a:r>
          </a:p>
          <a:p>
            <a:r>
              <a:rPr lang="en-GB" b="0" dirty="0">
                <a:ea typeface="ＭＳ Ｐゴシック" pitchFamily="34" charset="-128"/>
              </a:rPr>
              <a:t>The amount they can get depends on their household income; that is the income of the student’s husband, wife or partner (if they have one) and that of any dependants. </a:t>
            </a:r>
          </a:p>
          <a:p>
            <a:endParaRPr lang="en-GB" b="1" dirty="0">
              <a:ea typeface="ＭＳ Ｐゴシック" pitchFamily="34" charset="-128"/>
            </a:endParaRPr>
          </a:p>
          <a:p>
            <a:r>
              <a:rPr lang="en-GB" b="1" dirty="0">
                <a:ea typeface="ＭＳ Ｐゴシック" pitchFamily="34" charset="-128"/>
              </a:rPr>
              <a:t>Adult Dependants’ Grant</a:t>
            </a:r>
          </a:p>
          <a:p>
            <a:r>
              <a:rPr lang="en-GB" b="0" dirty="0">
                <a:ea typeface="ＭＳ Ｐゴシック" pitchFamily="34" charset="-128"/>
              </a:rPr>
              <a:t>The grant can help if a student has an adult who depends on them financially. This can’t be the student’s grown-up child or other adult who gets student finance. </a:t>
            </a:r>
          </a:p>
          <a:p>
            <a:r>
              <a:rPr lang="en-GB" b="0" dirty="0">
                <a:ea typeface="ＭＳ Ｐゴシック" pitchFamily="34" charset="-128"/>
              </a:rPr>
              <a:t>There are some exceptions to eligible ‘other adult dependants’; students can’t claim for a spouse, civil partner or co-habiting partner who is also a student receiving a statutory award.</a:t>
            </a:r>
          </a:p>
          <a:p>
            <a:endParaRPr lang="en-GB" b="0" dirty="0">
              <a:ea typeface="ＭＳ Ｐゴシック" pitchFamily="34" charset="-128"/>
            </a:endParaRPr>
          </a:p>
          <a:p>
            <a:r>
              <a:rPr lang="en-GB" b="1" dirty="0">
                <a:ea typeface="ＭＳ Ｐゴシック" pitchFamily="34" charset="-128"/>
              </a:rPr>
              <a:t>Disabled Students’ Allowances (DSAs) </a:t>
            </a:r>
            <a:r>
              <a:rPr lang="en-GB" b="0" dirty="0">
                <a:ea typeface="ＭＳ Ｐゴシック" pitchFamily="34" charset="-128"/>
              </a:rPr>
              <a:t>help pay for extra costs a student might have as a direct result of their disability, long-term health condition, mental-health condition or specific learning difficulty such as dyslexia or dyspraxia. DSAs are additional support available to students who</a:t>
            </a:r>
            <a:r>
              <a:rPr lang="en-GB" b="0" baseline="0" dirty="0">
                <a:ea typeface="ＭＳ Ｐゴシック" pitchFamily="34" charset="-128"/>
              </a:rPr>
              <a:t> </a:t>
            </a:r>
            <a:r>
              <a:rPr lang="en-GB" b="0" dirty="0">
                <a:ea typeface="ＭＳ Ｐゴシック" pitchFamily="34" charset="-128"/>
              </a:rPr>
              <a:t>may otherwise be prevented from attending a higher-education course because of a disability.</a:t>
            </a:r>
          </a:p>
          <a:p>
            <a:endParaRPr lang="en-GB" b="1" dirty="0">
              <a:ea typeface="ＭＳ Ｐゴシック" pitchFamily="34" charset="-128"/>
            </a:endParaRPr>
          </a:p>
          <a:p>
            <a:r>
              <a:rPr lang="en-GB" b="1" dirty="0">
                <a:ea typeface="ＭＳ Ｐゴシック" pitchFamily="34" charset="-128"/>
              </a:rPr>
              <a:t>Key facts about DSAs: </a:t>
            </a:r>
          </a:p>
          <a:p>
            <a:r>
              <a:rPr lang="en-GB" b="0" dirty="0">
                <a:ea typeface="ＭＳ Ｐゴシック" pitchFamily="34" charset="-128"/>
              </a:rPr>
              <a:t>• Available to undergraduates and postgraduates studying full-time or part-time</a:t>
            </a:r>
          </a:p>
          <a:p>
            <a:r>
              <a:rPr lang="en-GB" b="0" dirty="0">
                <a:ea typeface="ＭＳ Ｐゴシック" pitchFamily="34" charset="-128"/>
              </a:rPr>
              <a:t>• Doesn’t have to be repaid</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Doesn’t depend on household income: the amount students can get relates to their needs up to specified maximum amounts </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Doesn’t affect benefit entitlement. For example, other help students might get, like Disability Living Allowance, won’t be affected by    DSAs </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Isn’t affected by a student’s age</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Isn’t affected by previous study</a:t>
            </a:r>
          </a:p>
          <a:p>
            <a:r>
              <a:rPr lang="en-GB" b="0" dirty="0">
                <a:ea typeface="ＭＳ Ｐゴシック" pitchFamily="34" charset="-128"/>
              </a:rPr>
              <a:t>•</a:t>
            </a:r>
            <a:r>
              <a:rPr lang="en-GB" b="0" baseline="0" dirty="0">
                <a:ea typeface="ＭＳ Ｐゴシック" pitchFamily="34" charset="-128"/>
              </a:rPr>
              <a:t> </a:t>
            </a:r>
            <a:r>
              <a:rPr lang="en-GB" b="0" dirty="0">
                <a:ea typeface="ＭＳ Ｐゴシック" pitchFamily="34" charset="-128"/>
              </a:rPr>
              <a:t>Is paid directly to the supplier of the service or (in some circumstances) into the student’s bank account</a:t>
            </a:r>
          </a:p>
          <a:p>
            <a:endParaRPr lang="en-GB" b="0" dirty="0">
              <a:ea typeface="ＭＳ Ｐゴシック" pitchFamily="34" charset="-128"/>
            </a:endParaRPr>
          </a:p>
          <a:p>
            <a:r>
              <a:rPr lang="en-GB" b="1" dirty="0">
                <a:ea typeface="ＭＳ Ｐゴシック" pitchFamily="34" charset="-128"/>
              </a:rPr>
              <a:t>Who can get DSAs? </a:t>
            </a:r>
          </a:p>
          <a:p>
            <a:r>
              <a:rPr lang="en-GB" b="0" dirty="0">
                <a:ea typeface="ＭＳ Ｐゴシック" pitchFamily="34" charset="-128"/>
              </a:rPr>
              <a:t>DSAs are available to those who have:</a:t>
            </a:r>
          </a:p>
          <a:p>
            <a:r>
              <a:rPr lang="en-GB" b="0" dirty="0">
                <a:ea typeface="ＭＳ Ｐゴシック" pitchFamily="34" charset="-128"/>
              </a:rPr>
              <a:t>• a mental-health condition, such as anxiety or depression; </a:t>
            </a:r>
          </a:p>
          <a:p>
            <a:r>
              <a:rPr lang="en-GB" b="0" dirty="0">
                <a:ea typeface="ＭＳ Ｐゴシック" pitchFamily="34" charset="-128"/>
              </a:rPr>
              <a:t>• a specific learning difficulty, such as dyslexia or dyspraxia; </a:t>
            </a:r>
          </a:p>
          <a:p>
            <a:r>
              <a:rPr lang="en-GB" b="0" dirty="0">
                <a:ea typeface="ＭＳ Ｐゴシック" pitchFamily="34" charset="-128"/>
              </a:rPr>
              <a:t>• a developmental disorder, such as autism or ADHD/ADD; </a:t>
            </a:r>
          </a:p>
          <a:p>
            <a:r>
              <a:rPr lang="en-GB" b="0" dirty="0">
                <a:ea typeface="ＭＳ Ｐゴシック" pitchFamily="34" charset="-128"/>
              </a:rPr>
              <a:t>• a progressive medical condition such as Multiple Sclerosis, cancer or HIV; </a:t>
            </a:r>
          </a:p>
          <a:p>
            <a:r>
              <a:rPr lang="en-GB" b="0" dirty="0">
                <a:ea typeface="ＭＳ Ｐゴシック" pitchFamily="34" charset="-128"/>
              </a:rPr>
              <a:t>• a sensory impairment which could affect the ability to see or hear;</a:t>
            </a:r>
          </a:p>
          <a:p>
            <a:r>
              <a:rPr lang="en-GB" b="0" dirty="0">
                <a:ea typeface="ＭＳ Ｐゴシック" pitchFamily="34" charset="-128"/>
              </a:rPr>
              <a:t>• another physical or medical condition; or </a:t>
            </a:r>
          </a:p>
          <a:p>
            <a:r>
              <a:rPr lang="en-GB" b="0" dirty="0">
                <a:ea typeface="ＭＳ Ｐゴシック" pitchFamily="34" charset="-128"/>
              </a:rPr>
              <a:t>• a long-term health condition.</a:t>
            </a:r>
          </a:p>
          <a:p>
            <a:endParaRPr lang="en-GB" b="0" dirty="0">
              <a:ea typeface="ＭＳ Ｐゴシック" pitchFamily="34" charset="-128"/>
            </a:endParaRPr>
          </a:p>
          <a:p>
            <a:r>
              <a:rPr lang="en-GB" b="0" dirty="0">
                <a:ea typeface="ＭＳ Ｐゴシック" pitchFamily="34" charset="-128"/>
              </a:rPr>
              <a:t>Other conditions not mentioned on this list may be covered by DSAs</a:t>
            </a:r>
          </a:p>
          <a:p>
            <a:endParaRPr lang="en-GB" b="0" dirty="0">
              <a:ea typeface="ＭＳ Ｐゴシック" pitchFamily="34" charset="-128"/>
            </a:endParaRPr>
          </a:p>
          <a:p>
            <a:r>
              <a:rPr lang="en-GB" b="0" dirty="0">
                <a:ea typeface="ＭＳ Ｐゴシック" pitchFamily="34" charset="-128"/>
              </a:rPr>
              <a:t>The applications for dependants grants and DSA can be triggered through the</a:t>
            </a:r>
            <a:r>
              <a:rPr lang="en-GB" b="0" baseline="0" dirty="0">
                <a:ea typeface="ＭＳ Ｐゴシック" pitchFamily="34" charset="-128"/>
              </a:rPr>
              <a:t> main student finance application process!!</a:t>
            </a:r>
            <a:endParaRPr lang="en-GB" b="0" dirty="0">
              <a:ea typeface="ＭＳ Ｐゴシック" pitchFamily="34" charset="-128"/>
            </a:endParaRPr>
          </a:p>
          <a:p>
            <a:endParaRPr lang="en-GB" b="1" dirty="0">
              <a:ea typeface="ＭＳ Ｐゴシック" pitchFamily="34" charset="-128"/>
            </a:endParaRPr>
          </a:p>
          <a:p>
            <a:endParaRPr lang="en-GB" b="1" dirty="0">
              <a:ea typeface="ＭＳ Ｐゴシック" pitchFamily="34" charset="-128"/>
            </a:endParaRPr>
          </a:p>
          <a:p>
            <a:endParaRPr lang="en-GB" b="1" dirty="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6B5F20A0-AF2A-49E3-983D-DC6B52FC3923}"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marL="440004" indent="-365592">
              <a:defRPr/>
            </a:pPr>
            <a:r>
              <a:rPr lang="en-GB" dirty="0"/>
              <a:t>Other notes of importance for students;</a:t>
            </a:r>
          </a:p>
          <a:p>
            <a:pPr marL="440004" indent="-365592">
              <a:buFontTx/>
              <a:buChar char="•"/>
              <a:defRPr/>
            </a:pPr>
            <a:endParaRPr lang="en-GB" dirty="0"/>
          </a:p>
          <a:p>
            <a:pPr marL="440004" indent="-365592">
              <a:buFontTx/>
              <a:buChar char="•"/>
              <a:defRPr/>
            </a:pPr>
            <a:r>
              <a:rPr lang="en-GB" dirty="0"/>
              <a:t>Make a note of your account log-in details and keep them safe</a:t>
            </a:r>
          </a:p>
          <a:p>
            <a:pPr marL="440004" indent="-365592">
              <a:buFontTx/>
              <a:buChar char="•"/>
              <a:defRPr/>
            </a:pPr>
            <a:endParaRPr lang="en-GB" dirty="0"/>
          </a:p>
          <a:p>
            <a:pPr marL="440004" indent="-365592">
              <a:buFontTx/>
              <a:buChar char="•"/>
              <a:defRPr/>
            </a:pPr>
            <a:r>
              <a:rPr lang="en-GB" dirty="0"/>
              <a:t>Agree to share information from your application, this helps apply for many bursaries and some scholarships</a:t>
            </a:r>
          </a:p>
          <a:p>
            <a:pPr marL="440004" indent="-365592">
              <a:defRPr/>
            </a:pPr>
            <a:endParaRPr lang="en-GB" dirty="0"/>
          </a:p>
          <a:p>
            <a:pPr marL="440004" indent="-365592">
              <a:buFont typeface="Arial" pitchFamily="34" charset="0"/>
              <a:buChar char="•"/>
              <a:defRPr/>
            </a:pPr>
            <a:r>
              <a:rPr lang="en-GB" dirty="0"/>
              <a:t>Make sure any evidence and information needed to support your application is supplied first time (yours and your parent/partners’)</a:t>
            </a:r>
          </a:p>
          <a:p>
            <a:pPr marL="440004" indent="-365592">
              <a:defRPr/>
            </a:pPr>
            <a:endParaRPr lang="en-GB" dirty="0"/>
          </a:p>
          <a:p>
            <a:pPr marL="440004" indent="-365592">
              <a:buFont typeface="Arial" pitchFamily="34" charset="0"/>
              <a:buChar char="•"/>
              <a:defRPr/>
            </a:pPr>
            <a:r>
              <a:rPr lang="en-GB" dirty="0"/>
              <a:t>Submit your application even if there is a delay in getting income details from your parent/sponsor so some funding (Tuition and Maintenance Loan) will be available when you start your course</a:t>
            </a:r>
          </a:p>
          <a:p>
            <a:pPr marL="440004" indent="-365592">
              <a:defRPr/>
            </a:pPr>
            <a:endParaRPr lang="en-GB" dirty="0"/>
          </a:p>
          <a:p>
            <a:pPr marL="440004" indent="-365592">
              <a:buFont typeface="Arial" pitchFamily="34" charset="0"/>
              <a:buChar char="•"/>
              <a:defRPr/>
            </a:pPr>
            <a:r>
              <a:rPr lang="en-GB" dirty="0"/>
              <a:t>If SFE ask you to send any additional evidence or documents to support your application use recorded delivery!</a:t>
            </a:r>
          </a:p>
          <a:p>
            <a:pPr marL="440004" indent="-365592">
              <a:buFont typeface="Arial" pitchFamily="34" charset="0"/>
              <a:buChar char="•"/>
              <a:defRPr/>
            </a:pPr>
            <a:endParaRPr lang="en-GB" dirty="0"/>
          </a:p>
          <a:p>
            <a:pPr marL="440004" indent="-365592">
              <a:defRPr/>
            </a:pPr>
            <a:r>
              <a:rPr lang="en-GB" dirty="0"/>
              <a:t>Before starting the application, students should have the following to hand:</a:t>
            </a:r>
          </a:p>
          <a:p>
            <a:pPr marL="440004" indent="-365592">
              <a:defRPr/>
            </a:pPr>
            <a:endParaRPr lang="en-GB" dirty="0"/>
          </a:p>
          <a:p>
            <a:pPr marL="440004" indent="-365592">
              <a:defRPr/>
            </a:pPr>
            <a:r>
              <a:rPr lang="en-GB" dirty="0"/>
              <a:t>•	Passport - SLC can check identity using valid UK passport details for most students</a:t>
            </a:r>
          </a:p>
          <a:p>
            <a:pPr marL="440004" indent="-365592">
              <a:defRPr/>
            </a:pPr>
            <a:endParaRPr lang="en-GB" dirty="0"/>
          </a:p>
          <a:p>
            <a:pPr marL="440004" indent="-365592">
              <a:defRPr/>
            </a:pPr>
            <a:r>
              <a:rPr lang="en-GB" dirty="0"/>
              <a:t>•	University and course details – Remember apply with your first choice initially so your application can be assessed as soon as possible</a:t>
            </a:r>
          </a:p>
          <a:p>
            <a:pPr marL="440004" indent="-365592">
              <a:defRPr/>
            </a:pPr>
            <a:r>
              <a:rPr lang="en-GB" dirty="0"/>
              <a:t>	</a:t>
            </a:r>
          </a:p>
          <a:p>
            <a:pPr marL="440004" indent="-365592">
              <a:defRPr/>
            </a:pPr>
            <a:r>
              <a:rPr lang="en-GB" dirty="0"/>
              <a:t>•	Bank account details</a:t>
            </a:r>
          </a:p>
          <a:p>
            <a:pPr marL="440004" indent="-365592">
              <a:defRPr/>
            </a:pPr>
            <a:endParaRPr lang="en-GB" dirty="0"/>
          </a:p>
          <a:p>
            <a:pPr marL="440004" indent="-365592">
              <a:defRPr/>
            </a:pPr>
            <a:r>
              <a:rPr lang="en-GB" dirty="0"/>
              <a:t>•	National Insurance number</a:t>
            </a:r>
          </a:p>
          <a:p>
            <a:pPr marL="440004" indent="-365592">
              <a:defRPr/>
            </a:pPr>
            <a:endParaRPr lang="en-GB" dirty="0"/>
          </a:p>
          <a:p>
            <a:pPr marL="440004" indent="-365592">
              <a:defRPr/>
            </a:pPr>
            <a:r>
              <a:rPr lang="en-GB" dirty="0"/>
              <a:t>•	Parent’s or partner’s National Insurance number and income details </a:t>
            </a:r>
          </a:p>
          <a:p>
            <a:pPr marL="440004" indent="-365592">
              <a:buFont typeface="Arial" pitchFamily="34" charset="0"/>
              <a:buChar char="•"/>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pPr defTabSz="931774">
              <a:defRPr/>
            </a:pPr>
            <a:fld id="{3E0FD27D-A177-4A0F-B96B-18D052A8CC6D}" type="slidenum">
              <a:rPr lang="en-US">
                <a:solidFill>
                  <a:prstClr val="black"/>
                </a:solidFill>
                <a:latin typeface="Calibri"/>
              </a:rPr>
              <a:pPr defTabSz="931774">
                <a:defRPr/>
              </a:pPr>
              <a:t>19</a:t>
            </a:fld>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GB" dirty="0">
                <a:ea typeface="ＭＳ Ｐゴシック" pitchFamily="34" charset="-128"/>
              </a:rPr>
              <a:t>The easiest way for a student to prove their identity is to give us their valid UK passport number online, when they apply. We can then check and confirm their identity without them having to actually send us their passport. If a student doesn’t have a valid UK passport they’ll need to send us their original *birth or *adoption certificate, along with a Birth/Adoption Certificate Declaration Form. </a:t>
            </a:r>
          </a:p>
          <a:p>
            <a:endParaRPr lang="en-GB" dirty="0">
              <a:ea typeface="ＭＳ Ｐゴシック" pitchFamily="34" charset="-128"/>
            </a:endParaRPr>
          </a:p>
          <a:p>
            <a:r>
              <a:rPr lang="en-GB" dirty="0">
                <a:ea typeface="ＭＳ Ｐゴシック" pitchFamily="34" charset="-128"/>
              </a:rPr>
              <a:t>This is available from www.gov.uk </a:t>
            </a:r>
          </a:p>
          <a:p>
            <a:endParaRPr lang="en-GB" dirty="0">
              <a:ea typeface="ＭＳ Ｐゴシック" pitchFamily="34" charset="-128"/>
            </a:endParaRPr>
          </a:p>
          <a:p>
            <a:r>
              <a:rPr lang="en-GB" dirty="0">
                <a:ea typeface="ＭＳ Ｐゴシック" pitchFamily="34" charset="-128"/>
              </a:rPr>
              <a:t>If the student is a non-UK passport holder, they’ll need to send us their *valid non-UK passport and any original *supporting letters from the UK Border Agency explaining the student’s residency status. *These must be original documents, not photocopies. We’ll return them once we’ve confirmed their identity and checked they’re eligible. </a:t>
            </a:r>
          </a:p>
          <a:p>
            <a:endParaRPr lang="en-GB" dirty="0">
              <a:ea typeface="ＭＳ Ｐゴシック" pitchFamily="34" charset="-128"/>
            </a:endParaRPr>
          </a:p>
          <a:p>
            <a:r>
              <a:rPr lang="en-GB" dirty="0">
                <a:ea typeface="ＭＳ Ｐゴシック" pitchFamily="34" charset="-128"/>
              </a:rPr>
              <a:t>If there is more than one dependant child in the same household, a standard allowance of £1,130 is deducted from the household income for each of these additional dependants.  If there is more than one student from the same household in higher education (depending on household income) a further reduction may be possible through applying split contributions (expected parental contribution to a students maintenance costs)</a:t>
            </a:r>
          </a:p>
          <a:p>
            <a:endParaRPr lang="en-GB" dirty="0">
              <a:ea typeface="ＭＳ Ｐゴシック" pitchFamily="34" charset="-128"/>
            </a:endParaRPr>
          </a:p>
          <a:p>
            <a:r>
              <a:rPr lang="en-GB" dirty="0">
                <a:ea typeface="ＭＳ Ｐゴシック" pitchFamily="34" charset="-128"/>
              </a:rPr>
              <a:t>For example, in a household with two students and a household contribution of £500, this would be divided between the two students. Where students in the same household fall under different student finance regulations, their household contribution would be calculated according to the regulations which apply to their individual circumstances. The household contribution is then divided by the number of students in that household.</a:t>
            </a:r>
          </a:p>
          <a:p>
            <a:endParaRPr lang="en-GB" dirty="0">
              <a:ea typeface="ＭＳ Ｐゴシック" pitchFamily="34" charset="-128"/>
            </a:endParaRPr>
          </a:p>
          <a:p>
            <a:r>
              <a:rPr lang="en-GB" dirty="0">
                <a:ea typeface="ＭＳ Ｐゴシック" pitchFamily="34" charset="-128"/>
              </a:rPr>
              <a:t>A full chart of expected contributions based on household income can be found on in the policy documents on practitioners.slc.co.uk.</a:t>
            </a:r>
          </a:p>
          <a:p>
            <a:endParaRPr lang="en-GB" dirty="0">
              <a:ea typeface="ＭＳ Ｐゴシック" pitchFamily="34" charset="-128"/>
            </a:endParaRPr>
          </a:p>
        </p:txBody>
      </p:sp>
      <p:sp>
        <p:nvSpPr>
          <p:cNvPr id="150532" name="Slide Number Placeholder 3"/>
          <p:cNvSpPr>
            <a:spLocks noGrp="1"/>
          </p:cNvSpPr>
          <p:nvPr>
            <p:ph type="sldNum" sz="quarter" idx="5"/>
          </p:nvPr>
        </p:nvSpPr>
        <p:spPr bwMode="auto">
          <a:noFill/>
          <a:ln>
            <a:miter lim="800000"/>
            <a:headEnd/>
            <a:tailEnd/>
          </a:ln>
        </p:spPr>
        <p:txBody>
          <a:bodyPr/>
          <a:lstStyle/>
          <a:p>
            <a:pPr defTabSz="931774">
              <a:defRPr/>
            </a:pPr>
            <a:fld id="{713AC233-0493-4F39-B20D-4B32F82F2597}" type="slidenum">
              <a:rPr lang="en-US">
                <a:solidFill>
                  <a:prstClr val="black"/>
                </a:solidFill>
                <a:latin typeface="Calibri"/>
              </a:rPr>
              <a:pPr defTabSz="931774">
                <a:defRPr/>
              </a:pPr>
              <a:t>20</a:t>
            </a:fld>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8DDD2163-64F6-4D0B-A93D-29B2CEB1CBD5}"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GB" dirty="0">
                <a:ea typeface="ＭＳ Ｐゴシック" pitchFamily="34" charset="-128"/>
              </a:rPr>
              <a:t>https://educationhub.blog.gov.uk/2022/02/24/get-the-facts-about-student-loan-reform/</a:t>
            </a:r>
          </a:p>
          <a:p>
            <a:endParaRPr lang="en-GB" dirty="0">
              <a:ea typeface="ＭＳ Ｐゴシック" pitchFamily="34" charset="-128"/>
            </a:endParaRPr>
          </a:p>
          <a:p>
            <a:r>
              <a:rPr lang="en-GB" dirty="0">
                <a:ea typeface="ＭＳ Ｐゴシック" pitchFamily="34" charset="-128"/>
              </a:rPr>
              <a:t>New borrowers commencing study from academic year 2023-24 onwards</a:t>
            </a:r>
          </a:p>
          <a:p>
            <a:endParaRPr lang="en-GB" dirty="0">
              <a:ea typeface="ＭＳ Ｐゴシック" pitchFamily="34" charset="-128"/>
            </a:endParaRPr>
          </a:p>
          <a:p>
            <a:r>
              <a:rPr lang="en-GB" dirty="0">
                <a:ea typeface="ＭＳ Ｐゴシック" pitchFamily="34" charset="-128"/>
              </a:rPr>
              <a:t>There will be a new loan plan type for students who start courses from academic year 2023/24. The new loans will have:</a:t>
            </a:r>
          </a:p>
          <a:p>
            <a:r>
              <a:rPr lang="en-GB" dirty="0">
                <a:ea typeface="ＭＳ Ｐゴシック" pitchFamily="34" charset="-128"/>
              </a:rPr>
              <a:t>o	In-and-post-study interest rates of RPI+0%. </a:t>
            </a:r>
          </a:p>
          <a:p>
            <a:r>
              <a:rPr lang="en-GB" dirty="0">
                <a:ea typeface="ＭＳ Ｐゴシック" pitchFamily="34" charset="-128"/>
              </a:rPr>
              <a:t>o	A repayment threshold of £25,000, maintained at this level up to and including financial year 2026-27, and uprated by inflation (RPI) from April 2027 onwards.</a:t>
            </a:r>
          </a:p>
          <a:p>
            <a:r>
              <a:rPr lang="en-GB" dirty="0">
                <a:ea typeface="ＭＳ Ｐゴシック" pitchFamily="34" charset="-128"/>
              </a:rPr>
              <a:t>o	A repayment term length of 40 years. </a:t>
            </a:r>
          </a:p>
          <a:p>
            <a:endParaRPr lang="en-GB" dirty="0">
              <a:ea typeface="ＭＳ Ｐゴシック" pitchFamily="34" charset="-128"/>
            </a:endParaRPr>
          </a:p>
          <a:p>
            <a:r>
              <a:rPr lang="en-GB" dirty="0">
                <a:ea typeface="ＭＳ Ｐゴシック" pitchFamily="34" charset="-128"/>
              </a:rPr>
              <a:t>Key messages</a:t>
            </a:r>
          </a:p>
          <a:p>
            <a:endParaRPr lang="en-GB" dirty="0">
              <a:ea typeface="ＭＳ Ｐゴシック" pitchFamily="34" charset="-128"/>
            </a:endParaRPr>
          </a:p>
          <a:p>
            <a:r>
              <a:rPr lang="en-GB" dirty="0">
                <a:ea typeface="ＭＳ Ｐゴシック" pitchFamily="34" charset="-128"/>
              </a:rPr>
              <a:t>The new loan plan does ask graduates to repay for longer and from an income threshold of £25,000, but it also increases certainty for borrowers by reducing interest rates to match inflation only. </a:t>
            </a:r>
          </a:p>
          <a:p>
            <a:endParaRPr lang="en-GB" dirty="0">
              <a:ea typeface="ＭＳ Ｐゴシック" pitchFamily="34" charset="-128"/>
            </a:endParaRPr>
          </a:p>
          <a:p>
            <a:r>
              <a:rPr lang="en-GB" dirty="0">
                <a:ea typeface="ＭＳ Ｐゴシック" pitchFamily="34" charset="-128"/>
              </a:rPr>
              <a:t>This ensures that, under these new terms, borrowers will not have to repay more than they have borrowed in real terms. </a:t>
            </a:r>
          </a:p>
          <a:p>
            <a:endParaRPr lang="en-GB" dirty="0">
              <a:ea typeface="ＭＳ Ｐゴシック" pitchFamily="34" charset="-128"/>
            </a:endParaRPr>
          </a:p>
          <a:p>
            <a:r>
              <a:rPr lang="en-GB" dirty="0">
                <a:ea typeface="ＭＳ Ｐゴシック" pitchFamily="34" charset="-128"/>
              </a:rPr>
              <a:t>A student who completes their degree in summer 2026 with a loan on the new terms, and who commences a job with a salary of £28,000 a year, would expect to repay around £17 per month towards the cost of their higher education over financial year 2027-28.  </a:t>
            </a:r>
          </a:p>
          <a:p>
            <a:endParaRPr lang="en-GB" dirty="0">
              <a:ea typeface="ＭＳ Ｐゴシック" pitchFamily="34" charset="-128"/>
            </a:endParaRPr>
          </a:p>
          <a:p>
            <a:r>
              <a:rPr lang="en-GB" dirty="0">
                <a:ea typeface="ＭＳ Ｐゴシック" pitchFamily="34" charset="-128"/>
              </a:rPr>
              <a:t>Compared with borrowers on Plan 2 loan terms, borrowers with a loan on the new terms will repay – at most – up to £30 per month more in financial year 2027-28.</a:t>
            </a:r>
          </a:p>
          <a:p>
            <a:endParaRPr lang="en-GB" dirty="0">
              <a:ea typeface="ＭＳ Ｐゴシック" pitchFamily="34" charset="-128"/>
            </a:endParaRPr>
          </a:p>
          <a:p>
            <a:r>
              <a:rPr lang="en-GB" dirty="0">
                <a:ea typeface="ＭＳ Ｐゴシック" pitchFamily="34" charset="-128"/>
              </a:rPr>
              <a:t>The Government will be keeping these new loan terms under review. </a:t>
            </a:r>
          </a:p>
          <a:p>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pPr defTabSz="931774">
              <a:defRPr/>
            </a:pPr>
            <a:fld id="{06CB7179-50D4-4FB8-B5BE-DF0F8EF08165}" type="slidenum">
              <a:rPr lang="en-US">
                <a:solidFill>
                  <a:prstClr val="black"/>
                </a:solidFill>
                <a:latin typeface="Calibri"/>
              </a:rPr>
              <a:pPr defTabSz="931774">
                <a:defRPr/>
              </a:pPr>
              <a:t>24</a:t>
            </a:fld>
            <a:endParaRPr lang="en-US" dirty="0">
              <a:solidFill>
                <a:prstClr val="black"/>
              </a:solidFill>
              <a:latin typeface="Calibri"/>
            </a:endParaRPr>
          </a:p>
        </p:txBody>
      </p:sp>
    </p:spTree>
    <p:extLst>
      <p:ext uri="{BB962C8B-B14F-4D97-AF65-F5344CB8AC3E}">
        <p14:creationId xmlns:p14="http://schemas.microsoft.com/office/powerpoint/2010/main" val="379577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fld id="{58C94B72-C5E4-43C1-BACD-6576101795B2}" type="slidenum">
              <a:rPr lang="en-US" smtClean="0">
                <a:solidFill>
                  <a:srgbClr val="000000"/>
                </a:solidFill>
              </a:rPr>
              <a:pPr/>
              <a:t>25</a:t>
            </a:fld>
            <a:endParaRPr lang="en-US" dirty="0">
              <a:solidFill>
                <a:srgbClr val="000000"/>
              </a:solidFill>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GB" dirty="0">
                <a:ea typeface="ＭＳ Ｐゴシック" pitchFamily="34" charset="-128"/>
              </a:rPr>
              <a:t>New borrowers commencing study from academic year 2023-24 onwards</a:t>
            </a:r>
          </a:p>
          <a:p>
            <a:endParaRPr lang="en-GB" dirty="0">
              <a:ea typeface="ＭＳ Ｐゴシック" pitchFamily="34" charset="-128"/>
            </a:endParaRPr>
          </a:p>
          <a:p>
            <a:r>
              <a:rPr lang="en-GB" dirty="0">
                <a:ea typeface="ＭＳ Ｐゴシック" pitchFamily="34" charset="-128"/>
              </a:rPr>
              <a:t>There will be a new loan plan type for students who start courses from academic year 2023/24. The new loans will have:</a:t>
            </a:r>
          </a:p>
          <a:p>
            <a:r>
              <a:rPr lang="en-GB" dirty="0">
                <a:ea typeface="ＭＳ Ｐゴシック" pitchFamily="34" charset="-128"/>
              </a:rPr>
              <a:t>o	In-and-post-study interest rates of RPI+0%. </a:t>
            </a:r>
          </a:p>
          <a:p>
            <a:r>
              <a:rPr lang="en-GB" dirty="0">
                <a:ea typeface="ＭＳ Ｐゴシック" pitchFamily="34" charset="-128"/>
              </a:rPr>
              <a:t>o	A repayment threshold of £25,000, maintained at this level up to and including financial year 2026-27, and uprated by inflation (RPI) from April 2027 onwards.</a:t>
            </a:r>
          </a:p>
          <a:p>
            <a:r>
              <a:rPr lang="en-GB" dirty="0">
                <a:ea typeface="ＭＳ Ｐゴシック" pitchFamily="34" charset="-128"/>
              </a:rPr>
              <a:t>o	A repayment term length of 40 years. </a:t>
            </a:r>
          </a:p>
          <a:p>
            <a:endParaRPr lang="en-GB" dirty="0">
              <a:ea typeface="ＭＳ Ｐゴシック" pitchFamily="34" charset="-128"/>
            </a:endParaRPr>
          </a:p>
          <a:p>
            <a:r>
              <a:rPr lang="en-GB" dirty="0">
                <a:ea typeface="ＭＳ Ｐゴシック" pitchFamily="34" charset="-128"/>
              </a:rPr>
              <a:t>Key messages</a:t>
            </a:r>
          </a:p>
          <a:p>
            <a:endParaRPr lang="en-GB" dirty="0">
              <a:ea typeface="ＭＳ Ｐゴシック" pitchFamily="34" charset="-128"/>
            </a:endParaRPr>
          </a:p>
          <a:p>
            <a:r>
              <a:rPr lang="en-GB" dirty="0">
                <a:ea typeface="ＭＳ Ｐゴシック" pitchFamily="34" charset="-128"/>
              </a:rPr>
              <a:t>The new loan plan does ask graduates to repay for longer and from an income threshold of £25,000, but it also increases certainty for borrowers by reducing interest rates to match inflation only. </a:t>
            </a:r>
          </a:p>
          <a:p>
            <a:endParaRPr lang="en-GB" dirty="0">
              <a:ea typeface="ＭＳ Ｐゴシック" pitchFamily="34" charset="-128"/>
            </a:endParaRPr>
          </a:p>
          <a:p>
            <a:r>
              <a:rPr lang="en-GB" dirty="0">
                <a:ea typeface="ＭＳ Ｐゴシック" pitchFamily="34" charset="-128"/>
              </a:rPr>
              <a:t>This ensures that, under these new terms, borrowers will not have to repay more than they have borrowed in real terms. </a:t>
            </a:r>
          </a:p>
          <a:p>
            <a:endParaRPr lang="en-GB" dirty="0">
              <a:ea typeface="ＭＳ Ｐゴシック" pitchFamily="34" charset="-128"/>
            </a:endParaRPr>
          </a:p>
          <a:p>
            <a:r>
              <a:rPr lang="en-GB" dirty="0">
                <a:ea typeface="ＭＳ Ｐゴシック" pitchFamily="34" charset="-128"/>
              </a:rPr>
              <a:t>A student who completes their degree in summer 2026 with a loan on the new terms, and who commences a job with a salary of £28,000 a year, would expect to repay around £17 per month towards the cost of their higher education over financial year 2027-28.  </a:t>
            </a:r>
          </a:p>
          <a:p>
            <a:endParaRPr lang="en-GB" dirty="0">
              <a:ea typeface="ＭＳ Ｐゴシック" pitchFamily="34" charset="-128"/>
            </a:endParaRPr>
          </a:p>
          <a:p>
            <a:r>
              <a:rPr lang="en-GB" dirty="0">
                <a:ea typeface="ＭＳ Ｐゴシック" pitchFamily="34" charset="-128"/>
              </a:rPr>
              <a:t>Compared with borrowers on Plan 2 loan terms, borrowers with a loan on the new terms will repay – at most – up to £30 per month more in financial year 2027-28.</a:t>
            </a:r>
          </a:p>
          <a:p>
            <a:endParaRPr lang="en-GB" dirty="0">
              <a:ea typeface="ＭＳ Ｐゴシック" pitchFamily="34" charset="-128"/>
            </a:endParaRPr>
          </a:p>
          <a:p>
            <a:r>
              <a:rPr lang="en-GB" dirty="0">
                <a:ea typeface="ＭＳ Ｐゴシック" pitchFamily="34" charset="-128"/>
              </a:rPr>
              <a:t>The Government will be keeping these new loan terms under review. </a:t>
            </a:r>
          </a:p>
          <a:p>
            <a:endParaRPr lang="en-GB"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https://www.studentfinancewales.co.uk/</a:t>
            </a:r>
          </a:p>
          <a:p>
            <a:endParaRPr lang="en-GB" dirty="0"/>
          </a:p>
          <a:p>
            <a:r>
              <a:rPr lang="en-GB" dirty="0"/>
              <a:t>https://www.studentfinanceni.co.uk/</a:t>
            </a:r>
          </a:p>
          <a:p>
            <a:endParaRPr lang="en-GB" dirty="0"/>
          </a:p>
          <a:p>
            <a:r>
              <a:rPr lang="en-GB" dirty="0"/>
              <a:t>https://www.saas.gov.uk/</a:t>
            </a:r>
          </a:p>
        </p:txBody>
      </p:sp>
      <p:sp>
        <p:nvSpPr>
          <p:cNvPr id="4" name="Slide Number Placeholder 3"/>
          <p:cNvSpPr>
            <a:spLocks noGrp="1"/>
          </p:cNvSpPr>
          <p:nvPr>
            <p:ph type="sldNum" sz="quarter" idx="5"/>
          </p:nvPr>
        </p:nvSpPr>
        <p:spPr/>
        <p:txBody>
          <a:bodyPr/>
          <a:lstStyle/>
          <a:p>
            <a:pPr defTabSz="931774">
              <a:defRPr/>
            </a:pPr>
            <a:fld id="{46B5ADD1-F630-4E93-A65F-2BE7E463F77D}" type="slidenum">
              <a:rPr lang="en-GB">
                <a:solidFill>
                  <a:prstClr val="black"/>
                </a:solidFill>
                <a:latin typeface="Calibri"/>
              </a:rPr>
              <a:pPr defTabSz="931774">
                <a:defRPr/>
              </a:pPr>
              <a:t>2</a:t>
            </a:fld>
            <a:endParaRPr lang="en-GB" dirty="0">
              <a:solidFill>
                <a:prstClr val="black"/>
              </a:solidFill>
              <a:latin typeface="Calibri"/>
            </a:endParaRPr>
          </a:p>
        </p:txBody>
      </p:sp>
    </p:spTree>
    <p:extLst>
      <p:ext uri="{BB962C8B-B14F-4D97-AF65-F5344CB8AC3E}">
        <p14:creationId xmlns:p14="http://schemas.microsoft.com/office/powerpoint/2010/main" val="96575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GB" b="1" u="sng" dirty="0"/>
              <a:t>Full Time Students</a:t>
            </a:r>
            <a:endParaRPr lang="en-GB" dirty="0"/>
          </a:p>
          <a:p>
            <a:r>
              <a:rPr lang="en-GB" dirty="0"/>
              <a:t> </a:t>
            </a:r>
          </a:p>
          <a:p>
            <a:r>
              <a:rPr lang="en-GB" dirty="0"/>
              <a:t>If you have previously studied and gained a Equivalent or Lower Qualification (ELQ), you will be unable to get full support, irrespective of whether you received funding from SLC or not. You will not be eligible for Maintenance Loans, Tuition Fee support or Maintenance Grants but will be eligible to receive Grants for Dependants' and DSA support.</a:t>
            </a:r>
            <a:br>
              <a:rPr lang="en-GB" dirty="0"/>
            </a:br>
            <a:br>
              <a:rPr lang="en-GB" dirty="0"/>
            </a:br>
            <a:r>
              <a:rPr lang="en-GB" dirty="0"/>
              <a:t>A few things to remember:-</a:t>
            </a:r>
          </a:p>
          <a:p>
            <a:r>
              <a:rPr lang="en-GB" dirty="0"/>
              <a:t>If you study a higher level qualification, you will be eligible to apply for full funding.</a:t>
            </a:r>
          </a:p>
          <a:p>
            <a:r>
              <a:rPr lang="en-GB" dirty="0"/>
              <a:t>Previous study that did not lead to a qualification will not be counted if entirely self funded at a private institution.*</a:t>
            </a:r>
          </a:p>
          <a:p>
            <a:r>
              <a:rPr lang="en-GB" dirty="0"/>
              <a:t>If you have not received funding from student finance but did get NHS funding (e.g. NHS Bursary), this will be counted when calculating your entitlement.</a:t>
            </a:r>
          </a:p>
          <a:p>
            <a:br>
              <a:rPr lang="en-GB" dirty="0"/>
            </a:br>
            <a:r>
              <a:rPr lang="en-GB" dirty="0"/>
              <a:t>*Any other previous study will be counted and taken into consideration when calculating any funding for your new course.</a:t>
            </a:r>
          </a:p>
          <a:p>
            <a:r>
              <a:rPr lang="en-GB" dirty="0"/>
              <a:t> </a:t>
            </a:r>
          </a:p>
          <a:p>
            <a:r>
              <a:rPr lang="en-GB" dirty="0"/>
              <a:t>If you have not attained a ELQ then you may still be eligible for a non-means tested ML.</a:t>
            </a:r>
          </a:p>
          <a:p>
            <a:r>
              <a:rPr lang="en-GB" dirty="0"/>
              <a:t> </a:t>
            </a:r>
          </a:p>
          <a:p>
            <a:r>
              <a:rPr lang="en-GB" b="1" u="sng" dirty="0"/>
              <a:t>Part Time Students</a:t>
            </a:r>
            <a:br>
              <a:rPr lang="en-GB" b="1" u="sng" dirty="0"/>
            </a:br>
            <a:endParaRPr lang="en-GB" dirty="0"/>
          </a:p>
          <a:p>
            <a:r>
              <a:rPr lang="en-GB" dirty="0"/>
              <a:t>Part time students are eligible to receive up to 16 years worth of finance from Student Finance England.  Students who previously studied part time and did not receive funding from Student Finance England (self funded) will still have this counted as previous study - providing the previous course was an eligible course.</a:t>
            </a:r>
          </a:p>
          <a:p>
            <a:endParaRPr lang="en-GB" dirty="0"/>
          </a:p>
          <a:p>
            <a:endParaRPr lang="en-US" dirty="0">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7C04AC28-1941-4EA4-901E-CD210AC6A7D7}" type="slidenum">
              <a:rPr lang="en-US" smtClean="0"/>
              <a:pPr/>
              <a:t>4</a:t>
            </a:fld>
            <a:endParaRPr lang="en-US" dirty="0"/>
          </a:p>
        </p:txBody>
      </p:sp>
    </p:spTree>
    <p:extLst>
      <p:ext uri="{BB962C8B-B14F-4D97-AF65-F5344CB8AC3E}">
        <p14:creationId xmlns:p14="http://schemas.microsoft.com/office/powerpoint/2010/main" val="67793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GB" dirty="0"/>
              <a:t>Maximum fees for full-time and part-time undergraduate courses will remain at 2021/22 levels in 2022/23.</a:t>
            </a:r>
          </a:p>
          <a:p>
            <a:pPr>
              <a:defRPr/>
            </a:pPr>
            <a:endParaRPr lang="en-GB" dirty="0"/>
          </a:p>
          <a:p>
            <a:pPr>
              <a:defRPr/>
            </a:pPr>
            <a:r>
              <a:rPr lang="en-GB" dirty="0"/>
              <a:t>The maximum fee for standard full-time courses offered by Approved (Fee Cap) Providers with an Access and Participation Plan (APP) and a Teaching Excellence and Student Outcomes Award (TEF) will remain at £9,250 in 2022/23. </a:t>
            </a:r>
          </a:p>
          <a:p>
            <a:pPr>
              <a:defRPr/>
            </a:pPr>
            <a:endParaRPr lang="en-GB" dirty="0"/>
          </a:p>
          <a:p>
            <a:pPr>
              <a:defRPr/>
            </a:pPr>
            <a:r>
              <a:rPr lang="en-GB" dirty="0"/>
              <a:t>The maximum fee for full-time accelerated degree courses offered by Approved (Fee Cap) Providers with an APP and a TEF will remain at £11,100 in 2022/23. </a:t>
            </a:r>
          </a:p>
          <a:p>
            <a:pPr>
              <a:defRPr/>
            </a:pPr>
            <a:endParaRPr lang="en-GB" dirty="0"/>
          </a:p>
          <a:p>
            <a:pPr>
              <a:defRPr/>
            </a:pPr>
            <a:r>
              <a:rPr lang="en-GB" dirty="0"/>
              <a:t>The maximum fee for part-time courses offered by Approved (Fee Cap) Providers with an APP and a TEF will remain at £6,935 in 2022/23. </a:t>
            </a:r>
          </a:p>
          <a:p>
            <a:pPr>
              <a:defRPr/>
            </a:pPr>
            <a:endParaRPr lang="en-GB" dirty="0"/>
          </a:p>
          <a:p>
            <a:pPr>
              <a:defRPr/>
            </a:pPr>
            <a:r>
              <a:rPr lang="en-GB" dirty="0"/>
              <a:t>Lower maximum fees will remain at 2021/22 levels in 2022/23 for (</a:t>
            </a:r>
            <a:r>
              <a:rPr lang="en-GB" dirty="0" err="1"/>
              <a:t>i</a:t>
            </a:r>
            <a:r>
              <a:rPr lang="en-GB" dirty="0"/>
              <a:t>) courses offered by providers without an APP and/or a TEF (ii) years of study under the Turing Scheme (iii) overseas study years (iv) work placement years and short final years of full-time courses. </a:t>
            </a:r>
          </a:p>
          <a:p>
            <a:pPr>
              <a:defRPr/>
            </a:pPr>
            <a:endParaRPr lang="en-GB" dirty="0"/>
          </a:p>
          <a:p>
            <a:pPr>
              <a:defRPr/>
            </a:pPr>
            <a:r>
              <a:rPr lang="en-GB" dirty="0"/>
              <a:t>Students undertaking courses at Approved (Fee Cap) Providers will be able to apply for up-front tuition fee loans to meet the full costs of their tuition. Maximum fees for undergraduate courses offered by Approved Providers are not capped. </a:t>
            </a:r>
          </a:p>
          <a:p>
            <a:pPr>
              <a:defRPr/>
            </a:pPr>
            <a:endParaRPr lang="en-GB" dirty="0"/>
          </a:p>
          <a:p>
            <a:pPr>
              <a:defRPr/>
            </a:pPr>
            <a:r>
              <a:rPr lang="en-GB" dirty="0"/>
              <a:t>Students undertaking courses at Approved Providers will be able to apply for up-front tuition fee loans towards the costs of their tuition which will remain at 2021/22 levels in 2022/23: up to £6,165 for a standard full-time course; up to £7,400 for a full-time accelerated degree course and up to £4,625 for a part-time course.</a:t>
            </a:r>
            <a:endParaRPr lang="en-GB" dirty="0">
              <a:ea typeface="MS PGothic"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6470388-7C17-43F7-A033-C100AB1BCB40}"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5ADD1-F630-4E93-A65F-2BE7E463F77D}" type="slidenum">
              <a:rPr lang="en-GB" smtClean="0"/>
              <a:pPr/>
              <a:t>9</a:t>
            </a:fld>
            <a:endParaRPr lang="en-GB" dirty="0"/>
          </a:p>
        </p:txBody>
      </p:sp>
    </p:spTree>
    <p:extLst>
      <p:ext uri="{BB962C8B-B14F-4D97-AF65-F5344CB8AC3E}">
        <p14:creationId xmlns:p14="http://schemas.microsoft.com/office/powerpoint/2010/main" val="57557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t>Household Income Assessment </a:t>
            </a:r>
          </a:p>
          <a:p>
            <a:endParaRPr lang="en-GB" dirty="0"/>
          </a:p>
          <a:p>
            <a:r>
              <a:rPr lang="en-GB" dirty="0"/>
              <a:t>The income assessment for full year and final year rates of loans for living costs is calculated as follows: </a:t>
            </a:r>
          </a:p>
          <a:p>
            <a:endParaRPr lang="en-GB" dirty="0"/>
          </a:p>
          <a:p>
            <a:r>
              <a:rPr lang="en-GB" dirty="0"/>
              <a:t>Parental Home Rate: £1 reduction in loan for every complete £7.27 increase in income above £25,000.</a:t>
            </a:r>
          </a:p>
          <a:p>
            <a:endParaRPr lang="en-GB" dirty="0"/>
          </a:p>
          <a:p>
            <a:r>
              <a:rPr lang="en-GB" dirty="0"/>
              <a:t> London Rate: £1 reduction in loan for every complete £7.08 increase in income above £25,000.</a:t>
            </a:r>
          </a:p>
          <a:p>
            <a:endParaRPr lang="en-GB" dirty="0"/>
          </a:p>
          <a:p>
            <a:r>
              <a:rPr lang="en-GB" dirty="0"/>
              <a:t> Elsewhere Rate: £1 reduction in loan for every complete £7.20 increase in income above £25,000. </a:t>
            </a:r>
          </a:p>
          <a:p>
            <a:endParaRPr lang="en-GB" dirty="0"/>
          </a:p>
          <a:p>
            <a:r>
              <a:rPr lang="en-GB" dirty="0"/>
              <a:t>Overseas Rate: £1 reduction in loan for every complete £7.13 increase in income above £25,000. </a:t>
            </a:r>
          </a:p>
          <a:p>
            <a:endParaRPr lang="en-GB" dirty="0"/>
          </a:p>
          <a:p>
            <a:r>
              <a:rPr lang="en-GB" dirty="0"/>
              <a:t>The income threshold for the minimum non-income assessed full rate of overseas loan is: £65,941 </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t>Household Income Assessment </a:t>
            </a:r>
          </a:p>
          <a:p>
            <a:endParaRPr lang="en-GB" dirty="0"/>
          </a:p>
          <a:p>
            <a:r>
              <a:rPr lang="en-GB" dirty="0"/>
              <a:t>The income assessment for full year and final year rates of loans for living costs is calculated as follows: </a:t>
            </a:r>
          </a:p>
          <a:p>
            <a:endParaRPr lang="en-GB" dirty="0"/>
          </a:p>
          <a:p>
            <a:r>
              <a:rPr lang="en-GB" dirty="0"/>
              <a:t>Parental Home Rate: £1 reduction in loan for every complete £7.27 increase in income above £25,000.</a:t>
            </a:r>
          </a:p>
          <a:p>
            <a:endParaRPr lang="en-GB" dirty="0"/>
          </a:p>
          <a:p>
            <a:r>
              <a:rPr lang="en-GB" dirty="0"/>
              <a:t> London Rate: £1 reduction in loan for every complete £7.08 increase in income above £25,000.</a:t>
            </a:r>
          </a:p>
          <a:p>
            <a:endParaRPr lang="en-GB" dirty="0"/>
          </a:p>
          <a:p>
            <a:r>
              <a:rPr lang="en-GB" dirty="0"/>
              <a:t> Elsewhere Rate: £1 reduction in loan for every complete £7.20 increase in income above £25,000. </a:t>
            </a:r>
          </a:p>
          <a:p>
            <a:endParaRPr lang="en-GB" dirty="0"/>
          </a:p>
          <a:p>
            <a:r>
              <a:rPr lang="en-GB" dirty="0"/>
              <a:t>Overseas Rate: £1 reduction in loan for every complete £7.13 increase in income above £25,000. </a:t>
            </a:r>
          </a:p>
          <a:p>
            <a:endParaRPr lang="en-GB" dirty="0"/>
          </a:p>
          <a:p>
            <a:r>
              <a:rPr lang="en-GB" dirty="0"/>
              <a:t>The income threshold for the minimum non-income assessed full rate of overseas loan is: £65,941 </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11</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Depending on their income, parents may have to contribute towards your living costs while you're studying. </a:t>
            </a:r>
          </a:p>
          <a:p>
            <a:endParaRPr lang="en-GB" dirty="0"/>
          </a:p>
          <a:p>
            <a:r>
              <a:rPr lang="en-GB" dirty="0"/>
              <a:t>If you’re a dependent student, the income of your parents will be assessed. If your parents are separated or divorced, we’ll use the income of whichever parent you’re financially dependent on, including the income of your parent's partner, if they have one. </a:t>
            </a:r>
          </a:p>
          <a:p>
            <a:endParaRPr lang="en-GB" dirty="0"/>
          </a:p>
          <a:p>
            <a:r>
              <a:rPr lang="en-GB" dirty="0"/>
              <a:t>This means we will not need income details from the parent that you're not dependent on, or have less contact with.</a:t>
            </a:r>
          </a:p>
          <a:p>
            <a:endParaRPr lang="en-GB" dirty="0"/>
          </a:p>
          <a:p>
            <a:r>
              <a:rPr lang="en-GB" dirty="0"/>
              <a:t>We’ll work out your parents’ residual income (which includes the income of your parent’s partner, if they have one) by taking their gross income </a:t>
            </a:r>
          </a:p>
          <a:p>
            <a:r>
              <a:rPr lang="en-GB" dirty="0"/>
              <a:t>(before tax and National Insurance) and taking off allowances for the following:</a:t>
            </a:r>
          </a:p>
          <a:p>
            <a:endParaRPr lang="en-GB" dirty="0"/>
          </a:p>
          <a:p>
            <a:r>
              <a:rPr lang="en-GB" dirty="0"/>
              <a:t>• payments into private pension schemes, additional voluntary  contributions and employment related costs</a:t>
            </a:r>
          </a:p>
          <a:p>
            <a:endParaRPr lang="en-GB" dirty="0"/>
          </a:p>
          <a:p>
            <a:r>
              <a:rPr lang="en-GB" dirty="0"/>
              <a:t>• £1,130 for any child other than you who is totally or mainly financially dependent on them</a:t>
            </a:r>
          </a:p>
          <a:p>
            <a:endParaRPr lang="en-GB" dirty="0"/>
          </a:p>
          <a:p>
            <a:r>
              <a:rPr lang="en-GB" dirty="0"/>
              <a:t>• £1,130 if your parent is also a student</a:t>
            </a:r>
          </a:p>
          <a:p>
            <a:endParaRPr lang="en-GB" dirty="0"/>
          </a:p>
          <a:p>
            <a:r>
              <a:rPr lang="en-GB" dirty="0"/>
              <a:t>Once we’ve taken off the relevant amounts and worked out your parents’ residual income, we add this to your income and do a full income assessment</a:t>
            </a:r>
          </a:p>
        </p:txBody>
      </p:sp>
      <p:sp>
        <p:nvSpPr>
          <p:cNvPr id="4" name="Slide Number Placeholder 3"/>
          <p:cNvSpPr>
            <a:spLocks noGrp="1"/>
          </p:cNvSpPr>
          <p:nvPr>
            <p:ph type="sldNum" sz="quarter" idx="10"/>
          </p:nvPr>
        </p:nvSpPr>
        <p:spPr/>
        <p:txBody>
          <a:bodyPr/>
          <a:lstStyle/>
          <a:p>
            <a:fld id="{68F06BC3-6117-4E1D-B9D9-E7699CC24DBE}" type="slidenum">
              <a:rPr lang="en-GB" smtClean="0"/>
              <a:pPr/>
              <a:t>12</a:t>
            </a:fld>
            <a:endParaRPr lang="en-GB" dirty="0"/>
          </a:p>
        </p:txBody>
      </p:sp>
    </p:spTree>
    <p:extLst>
      <p:ext uri="{BB962C8B-B14F-4D97-AF65-F5344CB8AC3E}">
        <p14:creationId xmlns:p14="http://schemas.microsoft.com/office/powerpoint/2010/main" val="297873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t>Household Income Assessment </a:t>
            </a:r>
          </a:p>
          <a:p>
            <a:endParaRPr lang="en-GB" dirty="0"/>
          </a:p>
          <a:p>
            <a:r>
              <a:rPr lang="en-GB" dirty="0"/>
              <a:t>The income assessment for full year and final year rates of loans for living costs is calculated as follows: </a:t>
            </a:r>
          </a:p>
          <a:p>
            <a:endParaRPr lang="en-GB" dirty="0"/>
          </a:p>
          <a:p>
            <a:r>
              <a:rPr lang="en-GB" dirty="0"/>
              <a:t>Parental Home Rate: £1 reduction in loan for every complete £7.27 increase in income above £25,000.</a:t>
            </a:r>
          </a:p>
          <a:p>
            <a:endParaRPr lang="en-GB" dirty="0"/>
          </a:p>
          <a:p>
            <a:r>
              <a:rPr lang="en-GB" dirty="0"/>
              <a:t> London Rate: £1 reduction in loan for every complete £7.08 increase in income above £25,000.</a:t>
            </a:r>
          </a:p>
          <a:p>
            <a:endParaRPr lang="en-GB" dirty="0"/>
          </a:p>
          <a:p>
            <a:r>
              <a:rPr lang="en-GB" dirty="0"/>
              <a:t> Elsewhere Rate: £1 reduction in loan for every complete £7.20 increase in income above £25,000. </a:t>
            </a:r>
          </a:p>
          <a:p>
            <a:endParaRPr lang="en-GB" dirty="0"/>
          </a:p>
          <a:p>
            <a:r>
              <a:rPr lang="en-GB" dirty="0"/>
              <a:t>Overseas Rate: £1 reduction in loan for every complete £7.13 increase in income above £25,000. </a:t>
            </a:r>
          </a:p>
          <a:p>
            <a:endParaRPr lang="en-GB" dirty="0"/>
          </a:p>
          <a:p>
            <a:r>
              <a:rPr lang="en-GB" dirty="0"/>
              <a:t>The income threshold for the minimum non-income assessed full rate of overseas loan is: £65,941 </a:t>
            </a:r>
          </a:p>
          <a:p>
            <a:pPr hangingPunct="0"/>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13</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946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13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51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21945"/>
      </p:ext>
    </p:extLst>
  </p:cSld>
  <p:clrMapOvr>
    <a:masterClrMapping/>
  </p:clrMapOvr>
  <p:transition>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108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54CD1C7-30F6-475D-BFD5-8BC52DFED1D6}" type="datetimeFigureOut">
              <a:rPr lang="en-GB" smtClean="0">
                <a:solidFill>
                  <a:prstClr val="black"/>
                </a:solidFill>
              </a:rPr>
              <a:pPr/>
              <a:t>14/07/2025</a:t>
            </a:fld>
            <a:endParaRPr lang="en-GB"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FE824A3-3F6F-49BC-837F-07D722F71A5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812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20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20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922486"/>
      </p:ext>
    </p:extLst>
  </p:cSld>
  <p:clrMapOvr>
    <a:masterClrMapping/>
  </p:clrMapOvr>
  <p:transition>
    <p:push dir="d"/>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theme" Target="../theme/theme11.xml"/><Relationship Id="rId4"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theme" Target="../theme/theme6.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3.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5"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p:nvPicPr>
        <p:blipFill>
          <a:blip r:embed="rId6"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714558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7.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8.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10.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12.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userDrawn="1"/>
        </p:nvPicPr>
        <p:blipFill>
          <a:blip r:embed="rId6"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701" r:id="rId2"/>
    <p:sldLayoutId id="2147483702" r:id="rId3"/>
    <p:sldLayoutId id="214748370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1.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3.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2.jpg"/>
          <p:cNvPicPr>
            <a:picLocks noChangeAspect="1"/>
          </p:cNvPicPr>
          <p:nvPr userDrawn="1"/>
        </p:nvPicPr>
        <p:blipFill>
          <a:blip r:embed="rId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hyperlink" Target="http://www.nhsbsa.nhs.uk/student-services" TargetMode="External"/><Relationship Id="rId4" Type="http://schemas.openxmlformats.org/officeDocument/2006/relationships/hyperlink" Target="http://www.gov.uk/student-finance/extra-hel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hyperlink" Target="https://studentfinance.campaign.gov.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tudentfinancewales.co.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saas.gov.uk/" TargetMode="External"/><Relationship Id="rId4" Type="http://schemas.openxmlformats.org/officeDocument/2006/relationships/hyperlink" Target="https://www.studentfinanceni.co.uk/"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hyperlink" Target="https://www.gov.uk/support-child-or-partners-student-finance-applicatio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SFEngland/" TargetMode="External"/><Relationship Id="rId13"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image" Target="../media/image19.png"/><Relationship Id="rId12" Type="http://schemas.openxmlformats.org/officeDocument/2006/relationships/hyperlink" Target="https://www.thestudentroom.co.uk/student-finance/" TargetMode="External"/><Relationship Id="rId17" Type="http://schemas.openxmlformats.org/officeDocument/2006/relationships/image" Target="../media/image24.png"/><Relationship Id="rId2" Type="http://schemas.openxmlformats.org/officeDocument/2006/relationships/slideLayout" Target="../slideLayouts/slideLayout10.xml"/><Relationship Id="rId16" Type="http://schemas.openxmlformats.org/officeDocument/2006/relationships/hyperlink" Target="https://www.gov.uk/student-finance" TargetMode="External"/><Relationship Id="rId1" Type="http://schemas.openxmlformats.org/officeDocument/2006/relationships/tags" Target="../tags/tag9.xml"/><Relationship Id="rId6" Type="http://schemas.openxmlformats.org/officeDocument/2006/relationships/hyperlink" Target="https://twitter.com/SF_England" TargetMode="External"/><Relationship Id="rId11" Type="http://schemas.openxmlformats.org/officeDocument/2006/relationships/image" Target="../media/image21.png"/><Relationship Id="rId5" Type="http://schemas.microsoft.com/office/2007/relationships/hdphoto" Target="../media/hdphoto1.wdp"/><Relationship Id="rId15" Type="http://schemas.openxmlformats.org/officeDocument/2006/relationships/image" Target="../media/image23.png"/><Relationship Id="rId10" Type="http://schemas.openxmlformats.org/officeDocument/2006/relationships/hyperlink" Target="https://www.ucas.com/sfe" TargetMode="External"/><Relationship Id="rId4" Type="http://schemas.openxmlformats.org/officeDocument/2006/relationships/image" Target="../media/image18.png"/><Relationship Id="rId9" Type="http://schemas.openxmlformats.org/officeDocument/2006/relationships/image" Target="../media/image20.png"/><Relationship Id="rId14" Type="http://schemas.openxmlformats.org/officeDocument/2006/relationships/hyperlink" Target="https://www.youtube.com/user/SFEFIL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hyperlink" Target="https://educationhub.blog.gov.uk/2022/02/24/get-the-facts-about-student-loan-reform/" TargetMode="Externa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5.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gov.uk/repaying-your-student-loan" TargetMode="External"/><Relationship Id="rId9" Type="http://schemas.microsoft.com/office/2007/relationships/diagramDrawing" Target="../diagrams/drawing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mO_rAsMuAl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ohAdv5CiY" TargetMode="Externa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www.gov.uk/student-finance/who-qualifie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14067" y="2605682"/>
            <a:ext cx="8310417"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white"/>
                </a:solidFill>
                <a:latin typeface="Arial" pitchFamily="34" charset="0"/>
                <a:ea typeface="+mn-ea"/>
                <a:cs typeface="Arial" pitchFamily="34" charset="0"/>
              </a:rPr>
              <a:t>UNDERSTAND WHAT IT MEANS TO YOU</a:t>
            </a:r>
            <a:endParaRPr kumimoji="0" lang="en-GB"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A black and white logo&#10;&#10;AI-generated content may be incorrect.">
            <a:extLst>
              <a:ext uri="{FF2B5EF4-FFF2-40B4-BE49-F238E27FC236}">
                <a16:creationId xmlns:a16="http://schemas.microsoft.com/office/drawing/2014/main" id="{F3C273D5-5CA0-AC83-2297-88D3F634F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132" y="191353"/>
            <a:ext cx="3040275" cy="1042624"/>
          </a:xfrm>
          <a:prstGeom prst="rect">
            <a:avLst/>
          </a:prstGeom>
        </p:spPr>
      </p:pic>
    </p:spTree>
    <p:extLst>
      <p:ext uri="{BB962C8B-B14F-4D97-AF65-F5344CB8AC3E}">
        <p14:creationId xmlns:p14="http://schemas.microsoft.com/office/powerpoint/2010/main" val="52132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C183D7F6-B498-43B3-948B-1728B52AA6E4}">
                <adec:decorative xmlns:adec="http://schemas.microsoft.com/office/drawing/2017/decorative" val="1"/>
              </a:ext>
            </a:extLst>
          </p:cNvPr>
          <p:cNvGrpSpPr/>
          <p:nvPr/>
        </p:nvGrpSpPr>
        <p:grpSpPr>
          <a:xfrm>
            <a:off x="407665" y="2046325"/>
            <a:ext cx="8004016" cy="888562"/>
            <a:chOff x="318482" y="1936260"/>
            <a:chExt cx="8918275" cy="990058"/>
          </a:xfrm>
        </p:grpSpPr>
        <p:grpSp>
          <p:nvGrpSpPr>
            <p:cNvPr id="3" name="Group 46"/>
            <p:cNvGrpSpPr/>
            <p:nvPr/>
          </p:nvGrpSpPr>
          <p:grpSpPr>
            <a:xfrm>
              <a:off x="932899" y="1936260"/>
              <a:ext cx="8303858" cy="946576"/>
              <a:chOff x="-2479054" y="3260052"/>
              <a:chExt cx="8303858" cy="946576"/>
            </a:xfrm>
          </p:grpSpPr>
          <p:sp>
            <p:nvSpPr>
              <p:cNvPr id="42" name="Rounded Rectangle 41"/>
              <p:cNvSpPr/>
              <p:nvPr/>
            </p:nvSpPr>
            <p:spPr>
              <a:xfrm>
                <a:off x="-2479054" y="3302759"/>
                <a:ext cx="7191107" cy="873455"/>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1597914" y="3421349"/>
                <a:ext cx="3689204" cy="646330"/>
              </a:xfrm>
              <a:prstGeom prst="rect">
                <a:avLst/>
              </a:prstGeom>
              <a:noFill/>
              <a:ln>
                <a:noFill/>
              </a:ln>
            </p:spPr>
            <p:txBody>
              <a:bodyPr anchor="ctr">
                <a:spAutoFit/>
              </a:bodyPr>
              <a:lstStyle/>
              <a:p>
                <a:pPr>
                  <a:defRPr/>
                </a:pPr>
                <a:r>
                  <a:rPr lang="en-GB" sz="2000" b="1" dirty="0">
                    <a:solidFill>
                      <a:prstClr val="white"/>
                    </a:solidFill>
                    <a:latin typeface="Arial" pitchFamily="34" charset="0"/>
                    <a:cs typeface="Arial" pitchFamily="34" charset="0"/>
                  </a:rPr>
                  <a:t>Parental Home Rate: </a:t>
                </a:r>
              </a:p>
              <a:p>
                <a:pPr>
                  <a:defRPr/>
                </a:pPr>
                <a:r>
                  <a:rPr lang="en-GB" sz="1600" dirty="0">
                    <a:solidFill>
                      <a:prstClr val="white"/>
                    </a:solidFill>
                    <a:latin typeface="Arial" pitchFamily="34" charset="0"/>
                    <a:cs typeface="Arial" pitchFamily="34" charset="0"/>
                  </a:rPr>
                  <a:t>Live at home while they study</a:t>
                </a:r>
              </a:p>
            </p:txBody>
          </p:sp>
          <p:sp>
            <p:nvSpPr>
              <p:cNvPr id="45" name="Rounded Rectangle 44"/>
              <p:cNvSpPr/>
              <p:nvPr/>
            </p:nvSpPr>
            <p:spPr>
              <a:xfrm>
                <a:off x="4173442" y="3260052"/>
                <a:ext cx="1651362" cy="94657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£8,877</a:t>
                </a:r>
              </a:p>
            </p:txBody>
          </p:sp>
        </p:grpSp>
        <p:pic>
          <p:nvPicPr>
            <p:cNvPr id="29" name="Picture 4" descr="C:\Users\rutterb\Desktop\1516 Templates &amp; Graphics\Turquoise icons -PNG\Household income.png"/>
            <p:cNvPicPr>
              <a:picLocks noChangeAspect="1" noChangeArrowheads="1"/>
            </p:cNvPicPr>
            <p:nvPr/>
          </p:nvPicPr>
          <p:blipFill>
            <a:blip r:embed="rId4" cstate="print"/>
            <a:srcRect/>
            <a:stretch>
              <a:fillRect/>
            </a:stretch>
          </p:blipFill>
          <p:spPr bwMode="auto">
            <a:xfrm>
              <a:off x="318482" y="1964337"/>
              <a:ext cx="1412580" cy="961981"/>
            </a:xfrm>
            <a:prstGeom prst="rect">
              <a:avLst/>
            </a:prstGeom>
            <a:noFill/>
          </p:spPr>
        </p:pic>
      </p:grpSp>
      <p:sp>
        <p:nvSpPr>
          <p:cNvPr id="25" name="Title 24"/>
          <p:cNvSpPr txBox="1">
            <a:spLocks noGrp="1" noChangeArrowheads="1"/>
          </p:cNvSpPr>
          <p:nvPr>
            <p:ph type="title" idx="4294967295"/>
          </p:nvPr>
        </p:nvSpPr>
        <p:spPr bwMode="auto">
          <a:xfrm>
            <a:off x="257613" y="309136"/>
            <a:ext cx="7471655"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FULL-TIME SFE MAXIMUM MAINTENANCE LOAN RATES</a:t>
            </a:r>
          </a:p>
        </p:txBody>
      </p:sp>
      <p:sp>
        <p:nvSpPr>
          <p:cNvPr id="27" name="TextBox 26"/>
          <p:cNvSpPr txBox="1"/>
          <p:nvPr/>
        </p:nvSpPr>
        <p:spPr>
          <a:xfrm>
            <a:off x="241528" y="1290766"/>
            <a:ext cx="7007368" cy="400110"/>
          </a:xfrm>
          <a:prstGeom prst="rect">
            <a:avLst/>
          </a:prstGeom>
          <a:noFill/>
        </p:spPr>
        <p:txBody>
          <a:bodyPr wrap="none" rtlCol="0">
            <a:spAutoFit/>
          </a:bodyPr>
          <a:lstStyle/>
          <a:p>
            <a:r>
              <a:rPr lang="en-GB" sz="2000" dirty="0">
                <a:solidFill>
                  <a:prstClr val="black"/>
                </a:solidFill>
                <a:latin typeface="Arial" pitchFamily="34" charset="0"/>
                <a:cs typeface="Arial" pitchFamily="34" charset="0"/>
              </a:rPr>
              <a:t>Full-Time students, not eligible for benefits or aged over 60</a:t>
            </a:r>
          </a:p>
        </p:txBody>
      </p:sp>
      <p:grpSp>
        <p:nvGrpSpPr>
          <p:cNvPr id="55" name="Group 9" descr="Different rates of Maintenance Loan are available to full-time students who&#10;are entitled to benefits or aged over 60 before the first day of their course&#10;">
            <a:extLst>
              <a:ext uri="{FF2B5EF4-FFF2-40B4-BE49-F238E27FC236}">
                <a16:creationId xmlns:a16="http://schemas.microsoft.com/office/drawing/2014/main" id="{73D89C97-8E56-4B5C-AFF8-42B23F945493}"/>
              </a:ext>
            </a:extLst>
          </p:cNvPr>
          <p:cNvGrpSpPr/>
          <p:nvPr/>
        </p:nvGrpSpPr>
        <p:grpSpPr>
          <a:xfrm>
            <a:off x="204711" y="5738588"/>
            <a:ext cx="8618056" cy="923330"/>
            <a:chOff x="-1583146" y="3432097"/>
            <a:chExt cx="8618056" cy="923330"/>
          </a:xfrm>
        </p:grpSpPr>
        <p:sp>
          <p:nvSpPr>
            <p:cNvPr id="56" name="Rounded Rectangle 6">
              <a:extLst>
                <a:ext uri="{FF2B5EF4-FFF2-40B4-BE49-F238E27FC236}">
                  <a16:creationId xmlns:a16="http://schemas.microsoft.com/office/drawing/2014/main" id="{18223AA3-0F46-4825-9ED7-36AA5925BA0A}"/>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68367FF6-9573-4193-93C0-C902E34E449C}"/>
                </a:ext>
              </a:extLst>
            </p:cNvPr>
            <p:cNvSpPr>
              <a:spLocks noChangeArrowheads="1"/>
            </p:cNvSpPr>
            <p:nvPr/>
          </p:nvSpPr>
          <p:spPr bwMode="auto">
            <a:xfrm>
              <a:off x="-807815" y="3577799"/>
              <a:ext cx="7825803"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Different rates of Maintenance Loan are available to full-time students who</a:t>
              </a:r>
            </a:p>
            <a:p>
              <a:pPr marL="432000" indent="-360000">
                <a:defRPr/>
              </a:pPr>
              <a:r>
                <a:rPr lang="en-GB" dirty="0">
                  <a:latin typeface="Arial" pitchFamily="34" charset="0"/>
                  <a:cs typeface="Arial" pitchFamily="34" charset="0"/>
                </a:rPr>
                <a:t>are entitled to benefits or aged over 60 before the first day of their course</a:t>
              </a:r>
            </a:p>
          </p:txBody>
        </p:sp>
        <p:sp>
          <p:nvSpPr>
            <p:cNvPr id="59" name="Oval 58">
              <a:extLst>
                <a:ext uri="{FF2B5EF4-FFF2-40B4-BE49-F238E27FC236}">
                  <a16:creationId xmlns:a16="http://schemas.microsoft.com/office/drawing/2014/main" id="{99909289-4B87-48B1-9FCA-6E31A884FCE3}"/>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TextBox 59">
              <a:extLst>
                <a:ext uri="{FF2B5EF4-FFF2-40B4-BE49-F238E27FC236}">
                  <a16:creationId xmlns:a16="http://schemas.microsoft.com/office/drawing/2014/main" id="{2D08A580-DFA2-404B-BD5A-C5EE63492DB6}"/>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grpSp>
        <p:nvGrpSpPr>
          <p:cNvPr id="63" name="Group 32">
            <a:extLst>
              <a:ext uri="{FF2B5EF4-FFF2-40B4-BE49-F238E27FC236}">
                <a16:creationId xmlns:a16="http://schemas.microsoft.com/office/drawing/2014/main" id="{B13B5410-5AE1-49B4-B4F5-2283AAA57248}"/>
              </a:ext>
              <a:ext uri="{C183D7F6-B498-43B3-948B-1728B52AA6E4}">
                <adec:decorative xmlns:adec="http://schemas.microsoft.com/office/drawing/2017/decorative" val="1"/>
              </a:ext>
            </a:extLst>
          </p:cNvPr>
          <p:cNvGrpSpPr/>
          <p:nvPr/>
        </p:nvGrpSpPr>
        <p:grpSpPr>
          <a:xfrm>
            <a:off x="407665" y="3143049"/>
            <a:ext cx="8004016" cy="1200329"/>
            <a:chOff x="318482" y="1735420"/>
            <a:chExt cx="8918275" cy="1337436"/>
          </a:xfrm>
        </p:grpSpPr>
        <p:grpSp>
          <p:nvGrpSpPr>
            <p:cNvPr id="64" name="Group 46">
              <a:extLst>
                <a:ext uri="{FF2B5EF4-FFF2-40B4-BE49-F238E27FC236}">
                  <a16:creationId xmlns:a16="http://schemas.microsoft.com/office/drawing/2014/main" id="{D8CF925D-F841-4DFB-BFA9-E0D55A845C54}"/>
                </a:ext>
              </a:extLst>
            </p:cNvPr>
            <p:cNvGrpSpPr/>
            <p:nvPr/>
          </p:nvGrpSpPr>
          <p:grpSpPr>
            <a:xfrm>
              <a:off x="932899" y="1735420"/>
              <a:ext cx="8303858" cy="1337436"/>
              <a:chOff x="-2479054" y="3059212"/>
              <a:chExt cx="8303858" cy="1337436"/>
            </a:xfrm>
          </p:grpSpPr>
          <p:sp>
            <p:nvSpPr>
              <p:cNvPr id="67" name="Rounded Rectangle 41">
                <a:extLst>
                  <a:ext uri="{FF2B5EF4-FFF2-40B4-BE49-F238E27FC236}">
                    <a16:creationId xmlns:a16="http://schemas.microsoft.com/office/drawing/2014/main" id="{EAC2A0AA-C5F3-4F7D-9713-A89ADB6C770E}"/>
                  </a:ext>
                </a:extLst>
              </p:cNvPr>
              <p:cNvSpPr/>
              <p:nvPr/>
            </p:nvSpPr>
            <p:spPr>
              <a:xfrm>
                <a:off x="-2479054" y="3302759"/>
                <a:ext cx="7191107" cy="873455"/>
              </a:xfrm>
              <a:prstGeom prst="roundRect">
                <a:avLst/>
              </a:prstGeom>
              <a:solidFill>
                <a:schemeClr val="accent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8" name="Rectangle 67">
                <a:extLst>
                  <a:ext uri="{FF2B5EF4-FFF2-40B4-BE49-F238E27FC236}">
                    <a16:creationId xmlns:a16="http://schemas.microsoft.com/office/drawing/2014/main" id="{B4833AD6-3CF4-4BF5-A3ED-2E4D6CD2695B}"/>
                  </a:ext>
                </a:extLst>
              </p:cNvPr>
              <p:cNvSpPr/>
              <p:nvPr/>
            </p:nvSpPr>
            <p:spPr>
              <a:xfrm>
                <a:off x="-1597914" y="3384436"/>
                <a:ext cx="5495298" cy="720158"/>
              </a:xfrm>
              <a:prstGeom prst="rect">
                <a:avLst/>
              </a:prstGeom>
              <a:noFill/>
              <a:ln>
                <a:noFill/>
              </a:ln>
            </p:spPr>
            <p:txBody>
              <a:bodyPr wrap="square" anchor="ctr">
                <a:spAutoFit/>
              </a:bodyPr>
              <a:lstStyle/>
              <a:p>
                <a:pPr>
                  <a:defRPr/>
                </a:pPr>
                <a:r>
                  <a:rPr lang="en-GB" sz="2000" b="1" dirty="0">
                    <a:solidFill>
                      <a:prstClr val="white"/>
                    </a:solidFill>
                    <a:latin typeface="Arial" pitchFamily="34" charset="0"/>
                    <a:cs typeface="Arial" pitchFamily="34" charset="0"/>
                  </a:rPr>
                  <a:t>Elsewhere Rate: </a:t>
                </a:r>
              </a:p>
              <a:p>
                <a:pPr>
                  <a:defRPr/>
                </a:pPr>
                <a:r>
                  <a:rPr lang="en-GB" sz="1600" dirty="0">
                    <a:solidFill>
                      <a:prstClr val="white"/>
                    </a:solidFill>
                    <a:latin typeface="Arial" pitchFamily="34" charset="0"/>
                    <a:cs typeface="Arial" pitchFamily="34" charset="0"/>
                  </a:rPr>
                  <a:t>Live and study away from home, outside London</a:t>
                </a:r>
              </a:p>
            </p:txBody>
          </p:sp>
          <p:sp>
            <p:nvSpPr>
              <p:cNvPr id="69" name="Rounded Rectangle 44">
                <a:extLst>
                  <a:ext uri="{FF2B5EF4-FFF2-40B4-BE49-F238E27FC236}">
                    <a16:creationId xmlns:a16="http://schemas.microsoft.com/office/drawing/2014/main" id="{D6EA9B51-B5BE-4C79-B9AC-25552FD93210}"/>
                  </a:ext>
                </a:extLst>
              </p:cNvPr>
              <p:cNvSpPr/>
              <p:nvPr/>
            </p:nvSpPr>
            <p:spPr>
              <a:xfrm>
                <a:off x="4173442" y="3260052"/>
                <a:ext cx="1651362" cy="94657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£10,544</a:t>
                </a:r>
              </a:p>
            </p:txBody>
          </p:sp>
          <p:sp>
            <p:nvSpPr>
              <p:cNvPr id="70" name="TextBox 69">
                <a:extLst>
                  <a:ext uri="{FF2B5EF4-FFF2-40B4-BE49-F238E27FC236}">
                    <a16:creationId xmlns:a16="http://schemas.microsoft.com/office/drawing/2014/main" id="{6F462AD8-9685-4A84-ACD6-1F9E05066779}"/>
                  </a:ext>
                </a:extLst>
              </p:cNvPr>
              <p:cNvSpPr txBox="1"/>
              <p:nvPr/>
            </p:nvSpPr>
            <p:spPr>
              <a:xfrm>
                <a:off x="4678090" y="3059212"/>
                <a:ext cx="777312" cy="1337436"/>
              </a:xfrm>
              <a:prstGeom prst="rect">
                <a:avLst/>
              </a:prstGeom>
              <a:noFill/>
            </p:spPr>
            <p:txBody>
              <a:bodyPr wrap="none" rtlCol="0">
                <a:spAutoFit/>
              </a:bodyPr>
              <a:lstStyle/>
              <a:p>
                <a:r>
                  <a:rPr lang="en-GB" sz="7200" b="1" dirty="0">
                    <a:solidFill>
                      <a:srgbClr val="1983AE">
                        <a:alpha val="20000"/>
                      </a:srgbClr>
                    </a:solidFill>
                    <a:latin typeface="Arial" pitchFamily="34" charset="0"/>
                    <a:cs typeface="Arial" pitchFamily="34" charset="0"/>
                  </a:rPr>
                  <a:t>£</a:t>
                </a:r>
              </a:p>
            </p:txBody>
          </p:sp>
        </p:grpSp>
        <p:pic>
          <p:nvPicPr>
            <p:cNvPr id="66" name="Picture 4" descr="C:\Users\rutterb\Desktop\1516 Templates &amp; Graphics\Turquoise icons -PNG\Household income.png">
              <a:extLst>
                <a:ext uri="{FF2B5EF4-FFF2-40B4-BE49-F238E27FC236}">
                  <a16:creationId xmlns:a16="http://schemas.microsoft.com/office/drawing/2014/main" id="{188718F2-19D0-4195-98D5-CDFE8F1729BD}"/>
                </a:ext>
              </a:extLst>
            </p:cNvPr>
            <p:cNvPicPr>
              <a:picLocks noChangeAspect="1" noChangeArrowheads="1"/>
            </p:cNvPicPr>
            <p:nvPr/>
          </p:nvPicPr>
          <p:blipFill>
            <a:blip r:embed="rId4" cstate="print"/>
            <a:srcRect/>
            <a:stretch>
              <a:fillRect/>
            </a:stretch>
          </p:blipFill>
          <p:spPr bwMode="auto">
            <a:xfrm>
              <a:off x="318482" y="1964337"/>
              <a:ext cx="1412580" cy="961981"/>
            </a:xfrm>
            <a:prstGeom prst="rect">
              <a:avLst/>
            </a:prstGeom>
            <a:noFill/>
          </p:spPr>
        </p:pic>
      </p:grpSp>
      <p:grpSp>
        <p:nvGrpSpPr>
          <p:cNvPr id="71" name="Group 32">
            <a:extLst>
              <a:ext uri="{FF2B5EF4-FFF2-40B4-BE49-F238E27FC236}">
                <a16:creationId xmlns:a16="http://schemas.microsoft.com/office/drawing/2014/main" id="{FECDBBE9-EF7F-45E3-83CB-DCDC5F769ABA}"/>
              </a:ext>
              <a:ext uri="{C183D7F6-B498-43B3-948B-1728B52AA6E4}">
                <adec:decorative xmlns:adec="http://schemas.microsoft.com/office/drawing/2017/decorative" val="1"/>
              </a:ext>
            </a:extLst>
          </p:cNvPr>
          <p:cNvGrpSpPr/>
          <p:nvPr/>
        </p:nvGrpSpPr>
        <p:grpSpPr>
          <a:xfrm>
            <a:off x="407665" y="4513918"/>
            <a:ext cx="8004016" cy="1200329"/>
            <a:chOff x="318482" y="1735420"/>
            <a:chExt cx="8918276" cy="1337436"/>
          </a:xfrm>
        </p:grpSpPr>
        <p:grpSp>
          <p:nvGrpSpPr>
            <p:cNvPr id="72" name="Group 46">
              <a:extLst>
                <a:ext uri="{FF2B5EF4-FFF2-40B4-BE49-F238E27FC236}">
                  <a16:creationId xmlns:a16="http://schemas.microsoft.com/office/drawing/2014/main" id="{08C5BD58-13B3-402F-96E0-F0944DD114BA}"/>
                </a:ext>
              </a:extLst>
            </p:cNvPr>
            <p:cNvGrpSpPr/>
            <p:nvPr/>
          </p:nvGrpSpPr>
          <p:grpSpPr>
            <a:xfrm>
              <a:off x="932899" y="1735420"/>
              <a:ext cx="8303859" cy="1337436"/>
              <a:chOff x="-2479054" y="3059212"/>
              <a:chExt cx="8303859" cy="1337436"/>
            </a:xfrm>
          </p:grpSpPr>
          <p:sp>
            <p:nvSpPr>
              <p:cNvPr id="74" name="Rounded Rectangle 41">
                <a:extLst>
                  <a:ext uri="{FF2B5EF4-FFF2-40B4-BE49-F238E27FC236}">
                    <a16:creationId xmlns:a16="http://schemas.microsoft.com/office/drawing/2014/main" id="{24627FC9-0013-4384-9A6A-AF849A5F3A0C}"/>
                  </a:ext>
                </a:extLst>
              </p:cNvPr>
              <p:cNvSpPr/>
              <p:nvPr/>
            </p:nvSpPr>
            <p:spPr>
              <a:xfrm>
                <a:off x="-2479054" y="3302759"/>
                <a:ext cx="7191107" cy="873455"/>
              </a:xfrm>
              <a:prstGeom prst="roundRect">
                <a:avLst/>
              </a:prstGeom>
              <a:solidFill>
                <a:srgbClr val="002060"/>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5" name="Rectangle 74">
                <a:extLst>
                  <a:ext uri="{FF2B5EF4-FFF2-40B4-BE49-F238E27FC236}">
                    <a16:creationId xmlns:a16="http://schemas.microsoft.com/office/drawing/2014/main" id="{1C845760-B659-4639-8EA3-002FB8DB7C4F}"/>
                  </a:ext>
                </a:extLst>
              </p:cNvPr>
              <p:cNvSpPr/>
              <p:nvPr/>
            </p:nvSpPr>
            <p:spPr>
              <a:xfrm>
                <a:off x="-1597915" y="3384436"/>
                <a:ext cx="5401954" cy="720158"/>
              </a:xfrm>
              <a:prstGeom prst="rect">
                <a:avLst/>
              </a:prstGeom>
              <a:noFill/>
              <a:ln>
                <a:noFill/>
              </a:ln>
            </p:spPr>
            <p:txBody>
              <a:bodyPr wrap="square" anchor="ctr">
                <a:spAutoFit/>
              </a:bodyPr>
              <a:lstStyle/>
              <a:p>
                <a:pPr>
                  <a:defRPr/>
                </a:pPr>
                <a:r>
                  <a:rPr lang="en-GB" sz="2000" b="1" dirty="0">
                    <a:solidFill>
                      <a:prstClr val="white"/>
                    </a:solidFill>
                    <a:latin typeface="Arial" pitchFamily="34" charset="0"/>
                    <a:cs typeface="Arial" pitchFamily="34" charset="0"/>
                  </a:rPr>
                  <a:t>London Rate: </a:t>
                </a:r>
              </a:p>
              <a:p>
                <a:pPr>
                  <a:defRPr/>
                </a:pPr>
                <a:r>
                  <a:rPr lang="en-GB" sz="1600" dirty="0">
                    <a:solidFill>
                      <a:prstClr val="white"/>
                    </a:solidFill>
                    <a:latin typeface="Arial" pitchFamily="34" charset="0"/>
                    <a:cs typeface="Arial" pitchFamily="34" charset="0"/>
                  </a:rPr>
                  <a:t>Live and study away from home, in London  </a:t>
                </a:r>
              </a:p>
            </p:txBody>
          </p:sp>
          <p:sp>
            <p:nvSpPr>
              <p:cNvPr id="76" name="Rounded Rectangle 44">
                <a:extLst>
                  <a:ext uri="{FF2B5EF4-FFF2-40B4-BE49-F238E27FC236}">
                    <a16:creationId xmlns:a16="http://schemas.microsoft.com/office/drawing/2014/main" id="{AE23C2F2-38A6-498D-870C-0E8C0C22C0A1}"/>
                  </a:ext>
                </a:extLst>
              </p:cNvPr>
              <p:cNvSpPr/>
              <p:nvPr/>
            </p:nvSpPr>
            <p:spPr>
              <a:xfrm>
                <a:off x="4173443" y="3260052"/>
                <a:ext cx="1651362" cy="94657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£13,762</a:t>
                </a:r>
              </a:p>
            </p:txBody>
          </p:sp>
          <p:sp>
            <p:nvSpPr>
              <p:cNvPr id="77" name="TextBox 76">
                <a:extLst>
                  <a:ext uri="{FF2B5EF4-FFF2-40B4-BE49-F238E27FC236}">
                    <a16:creationId xmlns:a16="http://schemas.microsoft.com/office/drawing/2014/main" id="{E4270859-8BCA-4AA2-9BCB-DC60CCA36FB3}"/>
                  </a:ext>
                </a:extLst>
              </p:cNvPr>
              <p:cNvSpPr txBox="1"/>
              <p:nvPr/>
            </p:nvSpPr>
            <p:spPr>
              <a:xfrm>
                <a:off x="4678090" y="3059212"/>
                <a:ext cx="777312" cy="1337436"/>
              </a:xfrm>
              <a:prstGeom prst="rect">
                <a:avLst/>
              </a:prstGeom>
              <a:noFill/>
            </p:spPr>
            <p:txBody>
              <a:bodyPr wrap="none" rtlCol="0">
                <a:spAutoFit/>
              </a:bodyPr>
              <a:lstStyle/>
              <a:p>
                <a:r>
                  <a:rPr lang="en-GB" sz="7200" b="1" dirty="0">
                    <a:solidFill>
                      <a:srgbClr val="1983AE">
                        <a:alpha val="20000"/>
                      </a:srgbClr>
                    </a:solidFill>
                    <a:latin typeface="Arial" pitchFamily="34" charset="0"/>
                    <a:cs typeface="Arial" pitchFamily="34" charset="0"/>
                  </a:rPr>
                  <a:t>£</a:t>
                </a:r>
              </a:p>
            </p:txBody>
          </p:sp>
        </p:grpSp>
        <p:pic>
          <p:nvPicPr>
            <p:cNvPr id="73" name="Picture 4" descr="C:\Users\rutterb\Desktop\1516 Templates &amp; Graphics\Turquoise icons -PNG\Household income.png">
              <a:extLst>
                <a:ext uri="{FF2B5EF4-FFF2-40B4-BE49-F238E27FC236}">
                  <a16:creationId xmlns:a16="http://schemas.microsoft.com/office/drawing/2014/main" id="{A73C20D8-401B-44E1-B8D2-2AAC02B735FB}"/>
                </a:ext>
              </a:extLst>
            </p:cNvPr>
            <p:cNvPicPr>
              <a:picLocks noChangeAspect="1" noChangeArrowheads="1"/>
            </p:cNvPicPr>
            <p:nvPr/>
          </p:nvPicPr>
          <p:blipFill>
            <a:blip r:embed="rId4" cstate="print"/>
            <a:srcRect/>
            <a:stretch>
              <a:fillRect/>
            </a:stretch>
          </p:blipFill>
          <p:spPr bwMode="auto">
            <a:xfrm>
              <a:off x="318482" y="1964337"/>
              <a:ext cx="1412580" cy="961981"/>
            </a:xfrm>
            <a:prstGeom prst="rect">
              <a:avLst/>
            </a:prstGeom>
            <a:noFill/>
          </p:spPr>
        </p:pic>
      </p:grpSp>
      <p:sp>
        <p:nvSpPr>
          <p:cNvPr id="4" name="Rectangle 3"/>
          <p:cNvSpPr/>
          <p:nvPr/>
        </p:nvSpPr>
        <p:spPr>
          <a:xfrm>
            <a:off x="436729" y="3154172"/>
            <a:ext cx="8227586" cy="1189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987E398-C9BD-5902-87B8-D220C85C78C8}"/>
              </a:ext>
            </a:extLst>
          </p:cNvPr>
          <p:cNvSpPr txBox="1"/>
          <p:nvPr/>
        </p:nvSpPr>
        <p:spPr>
          <a:xfrm>
            <a:off x="7300915" y="1821889"/>
            <a:ext cx="697626" cy="1200329"/>
          </a:xfrm>
          <a:prstGeom prst="rect">
            <a:avLst/>
          </a:prstGeom>
          <a:noFill/>
        </p:spPr>
        <p:txBody>
          <a:bodyPr wrap="none" rtlCol="0">
            <a:spAutoFit/>
          </a:bodyPr>
          <a:lstStyle/>
          <a:p>
            <a:r>
              <a:rPr lang="en-GB" sz="7200" b="1" dirty="0">
                <a:solidFill>
                  <a:srgbClr val="1983AE">
                    <a:alpha val="20000"/>
                  </a:srgbClr>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10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10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1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B552F2-A301-43CC-9639-C2FB38B5638D}"/>
              </a:ext>
            </a:extLst>
          </p:cNvPr>
          <p:cNvSpPr txBox="1">
            <a:spLocks noGrp="1" noChangeArrowheads="1"/>
          </p:cNvSpPr>
          <p:nvPr>
            <p:ph type="title" idx="4294967295"/>
          </p:nvPr>
        </p:nvSpPr>
        <p:spPr bwMode="auto">
          <a:xfrm>
            <a:off x="257613" y="309136"/>
            <a:ext cx="7471655"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FULL-TIME SFE MAINTENANCE LOAN RATES</a:t>
            </a:r>
          </a:p>
        </p:txBody>
      </p:sp>
      <p:graphicFrame>
        <p:nvGraphicFramePr>
          <p:cNvPr id="4" name="Table 3"/>
          <p:cNvGraphicFramePr>
            <a:graphicFrameLocks noGrp="1"/>
          </p:cNvGraphicFramePr>
          <p:nvPr>
            <p:extLst>
              <p:ext uri="{D42A27DB-BD31-4B8C-83A1-F6EECF244321}">
                <p14:modId xmlns:p14="http://schemas.microsoft.com/office/powerpoint/2010/main" val="4227500139"/>
              </p:ext>
            </p:extLst>
          </p:nvPr>
        </p:nvGraphicFramePr>
        <p:xfrm>
          <a:off x="477607" y="1826841"/>
          <a:ext cx="8188786" cy="3070978"/>
        </p:xfrm>
        <a:graphic>
          <a:graphicData uri="http://schemas.openxmlformats.org/drawingml/2006/table">
            <a:tbl>
              <a:tblPr firstRow="1" bandRow="1">
                <a:tableStyleId>{5C22544A-7EE6-4342-B048-85BDC9FD1C3A}</a:tableStyleId>
              </a:tblPr>
              <a:tblGrid>
                <a:gridCol w="2476025">
                  <a:extLst>
                    <a:ext uri="{9D8B030D-6E8A-4147-A177-3AD203B41FA5}">
                      <a16:colId xmlns:a16="http://schemas.microsoft.com/office/drawing/2014/main" val="20000"/>
                    </a:ext>
                  </a:extLst>
                </a:gridCol>
                <a:gridCol w="1953558">
                  <a:extLst>
                    <a:ext uri="{9D8B030D-6E8A-4147-A177-3AD203B41FA5}">
                      <a16:colId xmlns:a16="http://schemas.microsoft.com/office/drawing/2014/main" val="20001"/>
                    </a:ext>
                  </a:extLst>
                </a:gridCol>
                <a:gridCol w="1856586">
                  <a:extLst>
                    <a:ext uri="{9D8B030D-6E8A-4147-A177-3AD203B41FA5}">
                      <a16:colId xmlns:a16="http://schemas.microsoft.com/office/drawing/2014/main" val="20002"/>
                    </a:ext>
                  </a:extLst>
                </a:gridCol>
                <a:gridCol w="1902617">
                  <a:extLst>
                    <a:ext uri="{9D8B030D-6E8A-4147-A177-3AD203B41FA5}">
                      <a16:colId xmlns:a16="http://schemas.microsoft.com/office/drawing/2014/main" val="20003"/>
                    </a:ext>
                  </a:extLst>
                </a:gridCol>
              </a:tblGrid>
              <a:tr h="923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Full Year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Student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Maximum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Loan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Non-Income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576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£8,171</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£3,597</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£4,574 </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23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£10,544</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£4,915 </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£5,629</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3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£12,667</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£6,308</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£6,359 </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235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£11,116</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£5,374</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£5,742 </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8" name="Group 9" descr="The Overseas rate is available for students on an approved study year abroad as part of their UK based course &#10;">
            <a:extLst>
              <a:ext uri="{FF2B5EF4-FFF2-40B4-BE49-F238E27FC236}">
                <a16:creationId xmlns:a16="http://schemas.microsoft.com/office/drawing/2014/main" id="{165F6094-1F7E-47F1-92D5-1CE2D02F5342}"/>
              </a:ext>
            </a:extLst>
          </p:cNvPr>
          <p:cNvGrpSpPr/>
          <p:nvPr/>
        </p:nvGrpSpPr>
        <p:grpSpPr>
          <a:xfrm>
            <a:off x="204711" y="5738588"/>
            <a:ext cx="8618056" cy="923330"/>
            <a:chOff x="-1583146" y="3432097"/>
            <a:chExt cx="8618056" cy="923330"/>
          </a:xfrm>
        </p:grpSpPr>
        <p:sp>
          <p:nvSpPr>
            <p:cNvPr id="9" name="Rounded Rectangle 6">
              <a:extLst>
                <a:ext uri="{FF2B5EF4-FFF2-40B4-BE49-F238E27FC236}">
                  <a16:creationId xmlns:a16="http://schemas.microsoft.com/office/drawing/2014/main" id="{53A2B7BB-0B4F-49EA-8270-8FDFA3F119E0}"/>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737FCA0-3C26-4251-A11D-E8D1180E3B92}"/>
                </a:ext>
              </a:extLst>
            </p:cNvPr>
            <p:cNvSpPr>
              <a:spLocks noChangeArrowheads="1"/>
            </p:cNvSpPr>
            <p:nvPr/>
          </p:nvSpPr>
          <p:spPr bwMode="auto">
            <a:xfrm>
              <a:off x="-821463" y="3577799"/>
              <a:ext cx="7825803"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The Overseas rate is available for students on an approved study year</a:t>
              </a:r>
            </a:p>
            <a:p>
              <a:pPr marL="432000" indent="-360000">
                <a:defRPr/>
              </a:pPr>
              <a:r>
                <a:rPr lang="en-GB" dirty="0">
                  <a:latin typeface="Arial" pitchFamily="34" charset="0"/>
                  <a:cs typeface="Arial" pitchFamily="34" charset="0"/>
                </a:rPr>
                <a:t>abroad as part of their UK based course </a:t>
              </a:r>
            </a:p>
          </p:txBody>
        </p:sp>
        <p:sp>
          <p:nvSpPr>
            <p:cNvPr id="11" name="Oval 10">
              <a:extLst>
                <a:ext uri="{FF2B5EF4-FFF2-40B4-BE49-F238E27FC236}">
                  <a16:creationId xmlns:a16="http://schemas.microsoft.com/office/drawing/2014/main" id="{5906E378-1CFA-484F-99F4-C00A14596CD6}"/>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C301170-D324-4C55-B77A-BDB618A53A4F}"/>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
        <p:nvSpPr>
          <p:cNvPr id="2" name="Rectangle 1"/>
          <p:cNvSpPr/>
          <p:nvPr/>
        </p:nvSpPr>
        <p:spPr>
          <a:xfrm>
            <a:off x="436729" y="3229494"/>
            <a:ext cx="8383844" cy="674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879295" y="3259067"/>
            <a:ext cx="1858781" cy="674557"/>
          </a:xfrm>
          <a:prstGeom prst="rect">
            <a:avLst/>
          </a:prstGeom>
          <a:solidFill>
            <a:srgbClr val="FF0000">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22199" y="1745195"/>
            <a:ext cx="8918575" cy="4247317"/>
          </a:xfrm>
          <a:prstGeom prst="rect">
            <a:avLst/>
          </a:prstGeom>
          <a:noFill/>
          <a:ln w="9525">
            <a:noFill/>
            <a:miter lim="800000"/>
            <a:headEnd/>
            <a:tailEnd/>
          </a:ln>
        </p:spPr>
        <p:txBody>
          <a:bodyPr wrap="square">
            <a:spAutoFit/>
          </a:bodyPr>
          <a:lstStyle/>
          <a:p>
            <a:pPr marL="360000" indent="-360000"/>
            <a:r>
              <a:rPr lang="en-US" dirty="0">
                <a:latin typeface="Arial" pitchFamily="34" charset="0"/>
                <a:cs typeface="Arial" pitchFamily="34" charset="0"/>
              </a:rPr>
              <a:t>For the higher rate of Maintenance Loan, you will need to give SFE details of your</a:t>
            </a:r>
          </a:p>
          <a:p>
            <a:pPr marL="360000" indent="-360000"/>
            <a:r>
              <a:rPr lang="en-US" dirty="0">
                <a:latin typeface="Arial" pitchFamily="34" charset="0"/>
                <a:cs typeface="Arial" pitchFamily="34" charset="0"/>
              </a:rPr>
              <a:t>household income:</a:t>
            </a:r>
            <a:endParaRPr lang="en-US" b="1" dirty="0">
              <a:latin typeface="Arial" pitchFamily="34" charset="0"/>
              <a:cs typeface="Arial" pitchFamily="34" charset="0"/>
            </a:endParaRPr>
          </a:p>
          <a:p>
            <a:pPr marL="360000" indent="-360000"/>
            <a:endParaRPr lang="en-US" b="1"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Household income is the income of any parents, stepparent, parent’s partner, </a:t>
            </a:r>
          </a:p>
          <a:p>
            <a:pPr marL="360000" indent="-360000"/>
            <a:r>
              <a:rPr lang="en-US" dirty="0">
                <a:latin typeface="Arial" pitchFamily="34" charset="0"/>
                <a:cs typeface="Arial" pitchFamily="34" charset="0"/>
              </a:rPr>
              <a:t>	wife, husband, civil partner or partner you usually live with </a:t>
            </a:r>
          </a:p>
          <a:p>
            <a:pPr marL="360000" indent="-360000"/>
            <a:endParaRPr lang="en-US"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When the household income reaches a certain level, students are only entitled     to receive the non-income assessed rate of Maintenance Loan </a:t>
            </a:r>
          </a:p>
          <a:p>
            <a:pPr marL="360000" indent="-360000">
              <a:buFont typeface="Arial" panose="020B0604020202020204" pitchFamily="34" charset="0"/>
              <a:buChar char="•"/>
            </a:pPr>
            <a:endParaRPr lang="en-US"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For AY 2022/23 this was </a:t>
            </a:r>
            <a:r>
              <a:rPr lang="en-US" b="1" dirty="0">
                <a:latin typeface="Arial" pitchFamily="34" charset="0"/>
                <a:cs typeface="Arial" pitchFamily="34" charset="0"/>
              </a:rPr>
              <a:t>£62,311 </a:t>
            </a:r>
            <a:r>
              <a:rPr lang="en-US" dirty="0">
                <a:latin typeface="Arial" pitchFamily="34" charset="0"/>
                <a:cs typeface="Arial" pitchFamily="34" charset="0"/>
              </a:rPr>
              <a:t>for the ‘Elsewhere’ rate of loan, </a:t>
            </a:r>
            <a:r>
              <a:rPr lang="en-US" b="1" dirty="0">
                <a:latin typeface="Arial" pitchFamily="34" charset="0"/>
                <a:cs typeface="Arial" pitchFamily="34" charset="0"/>
              </a:rPr>
              <a:t>£70,022 </a:t>
            </a:r>
            <a:r>
              <a:rPr lang="en-US" dirty="0">
                <a:latin typeface="Arial" pitchFamily="34" charset="0"/>
                <a:cs typeface="Arial" pitchFamily="34" charset="0"/>
              </a:rPr>
              <a:t>for the ‘London’ rate and </a:t>
            </a:r>
            <a:r>
              <a:rPr lang="en-US" b="1" dirty="0">
                <a:latin typeface="Arial" pitchFamily="34" charset="0"/>
                <a:cs typeface="Arial" pitchFamily="34" charset="0"/>
              </a:rPr>
              <a:t>£58,253 </a:t>
            </a:r>
            <a:r>
              <a:rPr lang="en-US" dirty="0">
                <a:latin typeface="Arial" pitchFamily="34" charset="0"/>
                <a:cs typeface="Arial" pitchFamily="34" charset="0"/>
              </a:rPr>
              <a:t>for the ‘Parental Home’ rate  </a:t>
            </a:r>
          </a:p>
          <a:p>
            <a:pPr marL="360000" indent="-360000">
              <a:buFont typeface="Arial" panose="020B0604020202020204" pitchFamily="34" charset="0"/>
              <a:buChar char="•"/>
            </a:pPr>
            <a:endParaRPr lang="en-US" dirty="0">
              <a:latin typeface="Arial" pitchFamily="34" charset="0"/>
              <a:cs typeface="Arial" pitchFamily="34" charset="0"/>
            </a:endParaRPr>
          </a:p>
          <a:p>
            <a:pPr marL="360000" indent="-360000">
              <a:buFont typeface="Arial" panose="020B0604020202020204" pitchFamily="34" charset="0"/>
              <a:buChar char="•"/>
            </a:pPr>
            <a:r>
              <a:rPr lang="en-US" dirty="0">
                <a:latin typeface="Arial" pitchFamily="34" charset="0"/>
                <a:cs typeface="Arial" pitchFamily="34" charset="0"/>
              </a:rPr>
              <a:t>If your household income is </a:t>
            </a:r>
            <a:r>
              <a:rPr lang="en-US" b="1" dirty="0">
                <a:latin typeface="Arial" pitchFamily="34" charset="0"/>
                <a:cs typeface="Arial" pitchFamily="34" charset="0"/>
              </a:rPr>
              <a:t>over a certain level </a:t>
            </a:r>
            <a:r>
              <a:rPr lang="en-US" dirty="0">
                <a:latin typeface="Arial" pitchFamily="34" charset="0"/>
                <a:cs typeface="Arial" pitchFamily="34" charset="0"/>
              </a:rPr>
              <a:t>(£42,875) then an ‘assessed contribution’ amount is included in the Maintenance Loan calculation process</a:t>
            </a:r>
          </a:p>
          <a:p>
            <a:pPr marL="360000" indent="-360000">
              <a:buFont typeface="Arial" panose="020B0604020202020204" pitchFamily="34" charset="0"/>
              <a:buChar char="•"/>
            </a:pPr>
            <a:endParaRPr lang="en-US" dirty="0">
              <a:latin typeface="Arial" pitchFamily="34" charset="0"/>
              <a:cs typeface="Arial" pitchFamily="34" charset="0"/>
            </a:endParaRPr>
          </a:p>
        </p:txBody>
      </p:sp>
      <p:sp>
        <p:nvSpPr>
          <p:cNvPr id="5" name="TextBox 14">
            <a:extLst>
              <a:ext uri="{FF2B5EF4-FFF2-40B4-BE49-F238E27FC236}">
                <a16:creationId xmlns:a16="http://schemas.microsoft.com/office/drawing/2014/main" id="{379CCDCC-4C00-45E0-AAF9-F182A152FB80}"/>
              </a:ext>
            </a:extLst>
          </p:cNvPr>
          <p:cNvSpPr txBox="1">
            <a:spLocks noGrp="1" noChangeArrowheads="1"/>
          </p:cNvSpPr>
          <p:nvPr>
            <p:ph type="title" idx="4294967295"/>
          </p:nvPr>
        </p:nvSpPr>
        <p:spPr bwMode="auto">
          <a:xfrm>
            <a:off x="264463" y="298886"/>
            <a:ext cx="7744420"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2025/2026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MAINTENANCE LOAN - MEANS TESTING</a:t>
            </a:r>
          </a:p>
        </p:txBody>
      </p:sp>
      <p:grpSp>
        <p:nvGrpSpPr>
          <p:cNvPr id="4" name="Group 9" descr="Assessed contribution is the government estimate, based on household&#10;income of the financial support parents/partners can provide a student &#10;">
            <a:extLst>
              <a:ext uri="{FF2B5EF4-FFF2-40B4-BE49-F238E27FC236}">
                <a16:creationId xmlns:a16="http://schemas.microsoft.com/office/drawing/2014/main" id="{9CA0AD70-FCBF-4B86-96AB-381F9B6E572B}"/>
              </a:ext>
            </a:extLst>
          </p:cNvPr>
          <p:cNvGrpSpPr/>
          <p:nvPr/>
        </p:nvGrpSpPr>
        <p:grpSpPr>
          <a:xfrm>
            <a:off x="204711" y="5738588"/>
            <a:ext cx="8715660" cy="923330"/>
            <a:chOff x="-1583146" y="3432097"/>
            <a:chExt cx="8715660" cy="923330"/>
          </a:xfrm>
        </p:grpSpPr>
        <p:sp>
          <p:nvSpPr>
            <p:cNvPr id="6" name="Rounded Rectangle 26">
              <a:extLst>
                <a:ext uri="{FF2B5EF4-FFF2-40B4-BE49-F238E27FC236}">
                  <a16:creationId xmlns:a16="http://schemas.microsoft.com/office/drawing/2014/main" id="{4B1AC71D-DDCA-434F-850B-69789968EC81}"/>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C4327E9-854C-433C-B33B-843F87BBFC9A}"/>
                </a:ext>
              </a:extLst>
            </p:cNvPr>
            <p:cNvSpPr>
              <a:spLocks noChangeArrowheads="1"/>
            </p:cNvSpPr>
            <p:nvPr/>
          </p:nvSpPr>
          <p:spPr bwMode="auto">
            <a:xfrm>
              <a:off x="-822893" y="3573585"/>
              <a:ext cx="7955407"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Assessed contribution is the government estimate, based on household</a:t>
              </a:r>
            </a:p>
            <a:p>
              <a:pPr marL="432000" indent="-360000">
                <a:defRPr/>
              </a:pPr>
              <a:r>
                <a:rPr lang="en-GB" dirty="0">
                  <a:latin typeface="Arial" pitchFamily="34" charset="0"/>
                  <a:cs typeface="Arial" pitchFamily="34" charset="0"/>
                </a:rPr>
                <a:t>income of the financial support parents/partners can provide a student </a:t>
              </a:r>
            </a:p>
          </p:txBody>
        </p:sp>
        <p:sp>
          <p:nvSpPr>
            <p:cNvPr id="8" name="Oval 7">
              <a:extLst>
                <a:ext uri="{FF2B5EF4-FFF2-40B4-BE49-F238E27FC236}">
                  <a16:creationId xmlns:a16="http://schemas.microsoft.com/office/drawing/2014/main" id="{40F62E3D-50C0-4D5C-A0EF-7A4F55F8E758}"/>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A2BB13F-D3C3-4501-A5B3-00C46DBBEF69}"/>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10" end="10"/>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noChangeArrowheads="1"/>
          </p:cNvSpPr>
          <p:nvPr>
            <p:ph type="title" idx="4294967295"/>
          </p:nvPr>
        </p:nvSpPr>
        <p:spPr bwMode="auto">
          <a:xfrm>
            <a:off x="257613" y="309136"/>
            <a:ext cx="7471655"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2025/26</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FULL-TIME SFE MAINTENANCE LOAN </a:t>
            </a:r>
            <a:r>
              <a:rPr lang="en-US" sz="2000" dirty="0">
                <a:solidFill>
                  <a:prstClr val="black"/>
                </a:solidFill>
                <a:latin typeface="Arial" pitchFamily="34" charset="0"/>
                <a:ea typeface="+mn-ea"/>
                <a:cs typeface="Arial" pitchFamily="34" charset="0"/>
              </a:rPr>
              <a:t>ENTITLEMENT</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2" name="Table 11">
            <a:extLst>
              <a:ext uri="{FF2B5EF4-FFF2-40B4-BE49-F238E27FC236}">
                <a16:creationId xmlns:a16="http://schemas.microsoft.com/office/drawing/2014/main" id="{433F248E-3ED6-4B0F-8AAA-5CB22680C594}"/>
              </a:ext>
            </a:extLst>
          </p:cNvPr>
          <p:cNvGraphicFramePr>
            <a:graphicFrameLocks noGrp="1"/>
          </p:cNvGraphicFramePr>
          <p:nvPr>
            <p:extLst>
              <p:ext uri="{D42A27DB-BD31-4B8C-83A1-F6EECF244321}">
                <p14:modId xmlns:p14="http://schemas.microsoft.com/office/powerpoint/2010/main" val="2907692756"/>
              </p:ext>
            </p:extLst>
          </p:nvPr>
        </p:nvGraphicFramePr>
        <p:xfrm>
          <a:off x="436273" y="2346923"/>
          <a:ext cx="8305392" cy="3237190"/>
        </p:xfrm>
        <a:graphic>
          <a:graphicData uri="http://schemas.openxmlformats.org/drawingml/2006/table">
            <a:tbl>
              <a:tblPr firstRow="1" bandRow="1">
                <a:tableStyleId>{5C22544A-7EE6-4342-B048-85BDC9FD1C3A}</a:tableStyleId>
              </a:tblPr>
              <a:tblGrid>
                <a:gridCol w="2076348">
                  <a:extLst>
                    <a:ext uri="{9D8B030D-6E8A-4147-A177-3AD203B41FA5}">
                      <a16:colId xmlns:a16="http://schemas.microsoft.com/office/drawing/2014/main" val="20000"/>
                    </a:ext>
                  </a:extLst>
                </a:gridCol>
                <a:gridCol w="2076348">
                  <a:extLst>
                    <a:ext uri="{9D8B030D-6E8A-4147-A177-3AD203B41FA5}">
                      <a16:colId xmlns:a16="http://schemas.microsoft.com/office/drawing/2014/main" val="20001"/>
                    </a:ext>
                  </a:extLst>
                </a:gridCol>
                <a:gridCol w="2076348">
                  <a:extLst>
                    <a:ext uri="{9D8B030D-6E8A-4147-A177-3AD203B41FA5}">
                      <a16:colId xmlns:a16="http://schemas.microsoft.com/office/drawing/2014/main" val="20002"/>
                    </a:ext>
                  </a:extLst>
                </a:gridCol>
                <a:gridCol w="2076348">
                  <a:extLst>
                    <a:ext uri="{9D8B030D-6E8A-4147-A177-3AD203B41FA5}">
                      <a16:colId xmlns:a16="http://schemas.microsoft.com/office/drawing/2014/main" val="20003"/>
                    </a:ext>
                  </a:extLst>
                </a:gridCol>
              </a:tblGrid>
              <a:tr h="615529">
                <a:tc>
                  <a:txBody>
                    <a:bodyPr/>
                    <a:lstStyle/>
                    <a:p>
                      <a:pPr algn="ctr"/>
                      <a:r>
                        <a:rPr lang="en-GB" sz="1800" b="0" dirty="0">
                          <a:solidFill>
                            <a:schemeClr val="bg1"/>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a:solidFill>
                            <a:schemeClr val="bg1"/>
                          </a:solidFill>
                          <a:latin typeface="Arial" pitchFamily="34" charset="0"/>
                          <a:cs typeface="Arial" pitchFamily="34" charset="0"/>
                        </a:rPr>
                        <a:t>Home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a:solidFill>
                            <a:schemeClr val="bg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a:solidFill>
                            <a:schemeClr val="bg1"/>
                          </a:solidFill>
                          <a:latin typeface="Arial" pitchFamily="34" charset="0"/>
                          <a:cs typeface="Arial" pitchFamily="34" charset="0"/>
                        </a:rPr>
                        <a:t>London</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32850">
                <a:tc>
                  <a:txBody>
                    <a:bodyPr/>
                    <a:lstStyle/>
                    <a:p>
                      <a:r>
                        <a:rPr lang="en-GB" sz="18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£8,171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£10,554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£12,667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850">
                <a:tc>
                  <a:txBody>
                    <a:bodyPr/>
                    <a:lstStyle/>
                    <a:p>
                      <a:r>
                        <a:rPr lang="en-GB" sz="18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£6,796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£8,318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£11,255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32850">
                <a:tc>
                  <a:txBody>
                    <a:bodyPr/>
                    <a:lstStyle/>
                    <a:p>
                      <a:r>
                        <a:rPr lang="en-GB" sz="18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£5,420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£6,929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£9,843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850">
                <a:tc>
                  <a:txBody>
                    <a:bodyPr/>
                    <a:lstStyle/>
                    <a:p>
                      <a:r>
                        <a:rPr lang="en-GB" sz="18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£4,045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£5,540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£8,430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32850">
                <a:tc>
                  <a:txBody>
                    <a:bodyPr/>
                    <a:lstStyle/>
                    <a:p>
                      <a:r>
                        <a:rPr lang="en-GB" sz="18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£3,597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£4,915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£7,018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850">
                <a:tc>
                  <a:txBody>
                    <a:bodyPr/>
                    <a:lstStyle/>
                    <a:p>
                      <a:r>
                        <a:rPr lang="en-GB" sz="1800" b="0" dirty="0">
                          <a:solidFill>
                            <a:schemeClr val="tx1"/>
                          </a:solidFill>
                          <a:latin typeface="Arial" pitchFamily="34" charset="0"/>
                          <a:cs typeface="Arial" pitchFamily="34" charset="0"/>
                        </a:rPr>
                        <a:t>£75,000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£3,597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£4,915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£6,308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grpSp>
        <p:nvGrpSpPr>
          <p:cNvPr id="5" name="Group 9" descr="You can get an estimate of your loan entitlement using our calculator on:&#10;www.gov.uk/student-finance-calculator&#10;"/>
          <p:cNvGrpSpPr/>
          <p:nvPr/>
        </p:nvGrpSpPr>
        <p:grpSpPr>
          <a:xfrm>
            <a:off x="204711" y="5738588"/>
            <a:ext cx="8618056" cy="923330"/>
            <a:chOff x="-1583146" y="3432097"/>
            <a:chExt cx="8618056"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a:spLocks noChangeArrowheads="1"/>
            </p:cNvSpPr>
            <p:nvPr/>
          </p:nvSpPr>
          <p:spPr bwMode="auto">
            <a:xfrm>
              <a:off x="-811938" y="3568274"/>
              <a:ext cx="7825803"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You can get an estimate of your loan entitlement using the calculator on:</a:t>
              </a:r>
            </a:p>
            <a:p>
              <a:pPr marL="432000" indent="-360000">
                <a:defRPr/>
              </a:pPr>
              <a:r>
                <a:rPr lang="en-GB" dirty="0">
                  <a:latin typeface="Arial" pitchFamily="34" charset="0"/>
                  <a:cs typeface="Arial" pitchFamily="34" charset="0"/>
                  <a:hlinkClick r:id="rId3"/>
                </a:rPr>
                <a:t>www.gov.uk/student-finance-calculator</a:t>
              </a:r>
              <a:endParaRPr lang="en-GB" dirty="0">
                <a:latin typeface="Arial" pitchFamily="34" charset="0"/>
                <a:cs typeface="Arial" pitchFamily="34" charset="0"/>
              </a:endParaRPr>
            </a:p>
          </p:txBody>
        </p:sp>
        <p:sp>
          <p:nvSpPr>
            <p:cNvPr id="10" name="Oval 9"/>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pic>
        <p:nvPicPr>
          <p:cNvPr id="2" name="Picture 1"/>
          <p:cNvPicPr>
            <a:picLocks noChangeAspect="1"/>
          </p:cNvPicPr>
          <p:nvPr/>
        </p:nvPicPr>
        <p:blipFill>
          <a:blip r:embed="rId4"/>
          <a:stretch>
            <a:fillRect/>
          </a:stretch>
        </p:blipFill>
        <p:spPr>
          <a:xfrm>
            <a:off x="4572000" y="4691921"/>
            <a:ext cx="2081654" cy="8921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D1190A-94C9-E59C-9C8D-CD8432453053}"/>
              </a:ext>
            </a:extLst>
          </p:cNvPr>
          <p:cNvPicPr>
            <a:picLocks noChangeAspect="1"/>
          </p:cNvPicPr>
          <p:nvPr/>
        </p:nvPicPr>
        <p:blipFill>
          <a:blip r:embed="rId2"/>
          <a:stretch>
            <a:fillRect/>
          </a:stretch>
        </p:blipFill>
        <p:spPr>
          <a:xfrm>
            <a:off x="1944" y="978567"/>
            <a:ext cx="9155071" cy="4908885"/>
          </a:xfrm>
          <a:prstGeom prst="rect">
            <a:avLst/>
          </a:prstGeom>
        </p:spPr>
      </p:pic>
    </p:spTree>
    <p:extLst>
      <p:ext uri="{BB962C8B-B14F-4D97-AF65-F5344CB8AC3E}">
        <p14:creationId xmlns:p14="http://schemas.microsoft.com/office/powerpoint/2010/main" val="1714697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a:extLst>
              <a:ext uri="{C183D7F6-B498-43B3-948B-1728B52AA6E4}">
                <adec:decorative xmlns:adec="http://schemas.microsoft.com/office/drawing/2017/decorative" val="1"/>
              </a:ext>
            </a:extLst>
          </p:cNvPr>
          <p:cNvGrpSpPr/>
          <p:nvPr/>
        </p:nvGrpSpPr>
        <p:grpSpPr>
          <a:xfrm>
            <a:off x="368951" y="1942853"/>
            <a:ext cx="8355949" cy="3635846"/>
            <a:chOff x="710501" y="1828553"/>
            <a:chExt cx="8355949" cy="3635846"/>
          </a:xfrm>
        </p:grpSpPr>
        <p:grpSp>
          <p:nvGrpSpPr>
            <p:cNvPr id="3" name="Group 15"/>
            <p:cNvGrpSpPr/>
            <p:nvPr/>
          </p:nvGrpSpPr>
          <p:grpSpPr>
            <a:xfrm>
              <a:off x="710501" y="1828553"/>
              <a:ext cx="8355949" cy="3635846"/>
              <a:chOff x="10217149" y="3342067"/>
              <a:chExt cx="8355949" cy="3635846"/>
            </a:xfrm>
          </p:grpSpPr>
          <p:sp>
            <p:nvSpPr>
              <p:cNvPr id="45" name="TextBox 3"/>
              <p:cNvSpPr txBox="1"/>
              <p:nvPr/>
            </p:nvSpPr>
            <p:spPr>
              <a:xfrm rot="20882373">
                <a:off x="11186674" y="5869917"/>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grpSp>
            <p:nvGrpSpPr>
              <p:cNvPr id="4" name="Group 43"/>
              <p:cNvGrpSpPr/>
              <p:nvPr/>
            </p:nvGrpSpPr>
            <p:grpSpPr>
              <a:xfrm>
                <a:off x="10217149" y="3342067"/>
                <a:ext cx="8355949" cy="3507474"/>
                <a:chOff x="-2361390" y="1684522"/>
                <a:chExt cx="8355949" cy="3507474"/>
              </a:xfrm>
            </p:grpSpPr>
            <p:sp>
              <p:nvSpPr>
                <p:cNvPr id="22" name="Rectangle 21"/>
                <p:cNvSpPr/>
                <p:nvPr/>
              </p:nvSpPr>
              <p:spPr>
                <a:xfrm>
                  <a:off x="-2361390" y="1684522"/>
                  <a:ext cx="8355949" cy="35074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1909166" y="1754770"/>
                  <a:ext cx="7902446" cy="2948152"/>
                  <a:chOff x="1175228" y="2164203"/>
                  <a:chExt cx="7902446" cy="2948152"/>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42"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43" name="Oval 42"/>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41" name="TextBox 40"/>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3437168" y="2164203"/>
                    <a:ext cx="5640506" cy="2948152"/>
                    <a:chOff x="3464461" y="1481818"/>
                    <a:chExt cx="5640506" cy="2948152"/>
                  </a:xfrm>
                </p:grpSpPr>
                <p:sp>
                  <p:nvSpPr>
                    <p:cNvPr id="36" name="Oval 35"/>
                    <p:cNvSpPr/>
                    <p:nvPr/>
                  </p:nvSpPr>
                  <p:spPr>
                    <a:xfrm>
                      <a:off x="3464461" y="1512347"/>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156815" y="1481818"/>
                      <a:ext cx="2948152" cy="2948152"/>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3599447" y="3065525"/>
                    <a:ext cx="2055371"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MAINTENANCE</a:t>
                    </a:r>
                  </a:p>
                  <a:p>
                    <a:pPr algn="ctr"/>
                    <a:r>
                      <a:rPr lang="en-GB" sz="2000" dirty="0">
                        <a:solidFill>
                          <a:schemeClr val="bg1"/>
                        </a:solidFill>
                        <a:latin typeface="Arial" pitchFamily="34" charset="0"/>
                        <a:cs typeface="Arial" pitchFamily="34" charset="0"/>
                      </a:rPr>
                      <a:t>LOAN</a:t>
                    </a:r>
                  </a:p>
                </p:txBody>
              </p:sp>
              <p:sp>
                <p:nvSpPr>
                  <p:cNvPr id="34" name="TextBox 33"/>
                  <p:cNvSpPr txBox="1"/>
                  <p:nvPr/>
                </p:nvSpPr>
                <p:spPr>
                  <a:xfrm rot="712777">
                    <a:off x="6680248" y="3178775"/>
                    <a:ext cx="1912639" cy="954107"/>
                  </a:xfrm>
                  <a:prstGeom prst="rect">
                    <a:avLst/>
                  </a:prstGeom>
                  <a:noFill/>
                </p:spPr>
                <p:txBody>
                  <a:bodyPr wrap="none" rtlCol="0">
                    <a:spAutoFit/>
                  </a:bodyPr>
                  <a:lstStyle/>
                  <a:p>
                    <a:pPr algn="ctr"/>
                    <a:r>
                      <a:rPr lang="en-GB" sz="2800" b="1" dirty="0">
                        <a:solidFill>
                          <a:schemeClr val="bg1"/>
                        </a:solidFill>
                        <a:latin typeface="Arial" pitchFamily="34" charset="0"/>
                        <a:cs typeface="Arial" pitchFamily="34" charset="0"/>
                      </a:rPr>
                      <a:t>EXTRA</a:t>
                    </a:r>
                  </a:p>
                  <a:p>
                    <a:pPr algn="ctr"/>
                    <a:r>
                      <a:rPr lang="en-GB" sz="2800" b="1" dirty="0">
                        <a:solidFill>
                          <a:schemeClr val="bg1"/>
                        </a:solidFill>
                        <a:latin typeface="Arial" pitchFamily="34" charset="0"/>
                        <a:cs typeface="Arial" pitchFamily="34" charset="0"/>
                      </a:rPr>
                      <a:t>SUPPORT</a:t>
                    </a:r>
                  </a:p>
                </p:txBody>
              </p:sp>
            </p:grpSp>
          </p:grpSp>
        </p:grpSp>
        <p:sp>
          <p:nvSpPr>
            <p:cNvPr id="26" name="Oval 25"/>
            <p:cNvSpPr/>
            <p:nvPr/>
          </p:nvSpPr>
          <p:spPr>
            <a:xfrm>
              <a:off x="780137" y="2695395"/>
              <a:ext cx="2335485" cy="2335485"/>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itle 13"/>
          <p:cNvSpPr txBox="1">
            <a:spLocks noGrp="1" noChangeArrowheads="1"/>
          </p:cNvSpPr>
          <p:nvPr>
            <p:ph type="title" idx="4294967295"/>
          </p:nvPr>
        </p:nvSpPr>
        <p:spPr bwMode="auto">
          <a:xfrm>
            <a:off x="257613" y="309136"/>
            <a:ext cx="7050691"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2025/2026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STUDENT FINANCE PACKAGE – EXTRA SUPPORT</a:t>
            </a:r>
          </a:p>
        </p:txBody>
      </p:sp>
      <p:sp>
        <p:nvSpPr>
          <p:cNvPr id="21" name="TextBox 3"/>
          <p:cNvSpPr txBox="1"/>
          <p:nvPr/>
        </p:nvSpPr>
        <p:spPr>
          <a:xfrm rot="20882373">
            <a:off x="729280" y="3688916"/>
            <a:ext cx="178125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TUITION FEE</a:t>
            </a:r>
          </a:p>
          <a:p>
            <a:pPr algn="ctr"/>
            <a:r>
              <a:rPr lang="en-GB" sz="2000" dirty="0">
                <a:solidFill>
                  <a:schemeClr val="bg1"/>
                </a:solidFill>
                <a:latin typeface="Arial" pitchFamily="34" charset="0"/>
                <a:cs typeface="Arial" pitchFamily="34" charset="0"/>
              </a:rPr>
              <a:t>LOAN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txBox="1">
            <a:spLocks noChangeArrowheads="1"/>
          </p:cNvSpPr>
          <p:nvPr/>
        </p:nvSpPr>
        <p:spPr bwMode="auto">
          <a:xfrm rot="-266598">
            <a:off x="1703388" y="357188"/>
            <a:ext cx="6562725" cy="400050"/>
          </a:xfrm>
          <a:prstGeom prst="rect">
            <a:avLst/>
          </a:prstGeom>
          <a:noFill/>
          <a:ln w="9525">
            <a:noFill/>
            <a:miter lim="800000"/>
            <a:headEnd/>
            <a:tailEnd/>
          </a:ln>
        </p:spPr>
        <p:txBody>
          <a:bodyPr>
            <a:spAutoFit/>
          </a:bodyPr>
          <a:lstStyle/>
          <a:p>
            <a:r>
              <a:rPr lang="en-US" sz="2000" dirty="0">
                <a:solidFill>
                  <a:prstClr val="white"/>
                </a:solidFill>
                <a:latin typeface="Helvetica LT Std Bold Condensed"/>
              </a:rPr>
              <a:t>ADDITIONAL SUPPORT</a:t>
            </a:r>
          </a:p>
        </p:txBody>
      </p:sp>
      <p:sp>
        <p:nvSpPr>
          <p:cNvPr id="3" name="Rectangle 3"/>
          <p:cNvSpPr txBox="1">
            <a:spLocks noChangeArrowheads="1"/>
          </p:cNvSpPr>
          <p:nvPr/>
        </p:nvSpPr>
        <p:spPr>
          <a:xfrm>
            <a:off x="218266" y="2006059"/>
            <a:ext cx="8776483" cy="4592500"/>
          </a:xfrm>
          <a:prstGeom prst="rect">
            <a:avLst/>
          </a:prstGeom>
          <a:noFill/>
        </p:spPr>
        <p:txBody>
          <a:bodyPr/>
          <a:lstStyle/>
          <a:p>
            <a:pPr marL="360000" indent="-360000">
              <a:defRPr/>
            </a:pPr>
            <a:r>
              <a:rPr lang="en-GB" dirty="0">
                <a:solidFill>
                  <a:prstClr val="black"/>
                </a:solidFill>
                <a:latin typeface="Arial" pitchFamily="34" charset="0"/>
                <a:cs typeface="Arial" pitchFamily="34" charset="0"/>
              </a:rPr>
              <a:t>There may also be </a:t>
            </a:r>
            <a:r>
              <a:rPr lang="en-GB" b="1" dirty="0">
                <a:solidFill>
                  <a:prstClr val="black"/>
                </a:solidFill>
                <a:latin typeface="Arial" pitchFamily="34" charset="0"/>
                <a:cs typeface="Arial" pitchFamily="34" charset="0"/>
              </a:rPr>
              <a:t>extra financial support </a:t>
            </a:r>
            <a:r>
              <a:rPr lang="en-GB" dirty="0">
                <a:solidFill>
                  <a:prstClr val="black"/>
                </a:solidFill>
                <a:latin typeface="Arial" pitchFamily="34" charset="0"/>
                <a:cs typeface="Arial" pitchFamily="34" charset="0"/>
              </a:rPr>
              <a:t>available for students who;</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Have a disability, long-term health condition, mental health condition or specific learning difficulty</a:t>
            </a:r>
            <a:endParaRPr lang="en-GB" b="1" kern="0" dirty="0">
              <a:solidFill>
                <a:prstClr val="black"/>
              </a:solidFill>
              <a:latin typeface="Arial" pitchFamily="34" charset="0"/>
              <a:ea typeface="ＭＳ Ｐゴシック" charset="-128"/>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Have children or adult dependants</a:t>
            </a:r>
            <a:endParaRPr lang="en-GB" b="1" kern="0" dirty="0">
              <a:solidFill>
                <a:prstClr val="black"/>
              </a:solidFill>
              <a:latin typeface="Arial" pitchFamily="34" charset="0"/>
              <a:ea typeface="ＭＳ Ｐゴシック" charset="-128"/>
              <a:cs typeface="Arial" pitchFamily="34" charset="0"/>
            </a:endParaRP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Study overseas as part of their UK based course or go on a clinical placement</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Study eligible Nursing, Midwifery or Allied Health Profession courses </a:t>
            </a:r>
          </a:p>
          <a:p>
            <a:pPr marL="360000" indent="-360000" eaLnBrk="0" hangingPunct="0">
              <a:defRPr/>
            </a:pP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r>
              <a:rPr lang="en-GB" kern="0" dirty="0">
                <a:solidFill>
                  <a:prstClr val="black"/>
                </a:solidFill>
                <a:latin typeface="Arial" pitchFamily="34" charset="0"/>
                <a:ea typeface="ＭＳ Ｐゴシック" charset="-128"/>
                <a:cs typeface="Arial" pitchFamily="34" charset="0"/>
              </a:rPr>
              <a:t>For more details on this support go to </a:t>
            </a:r>
            <a:r>
              <a:rPr lang="en-GB" dirty="0">
                <a:latin typeface="Arial" panose="020B0604020202020204" pitchFamily="34" charset="0"/>
                <a:cs typeface="Arial" panose="020B0604020202020204" pitchFamily="34" charset="0"/>
                <a:hlinkClick r:id="rId4"/>
              </a:rPr>
              <a:t>www.gov.uk/student-finance/extra-help</a:t>
            </a:r>
            <a:r>
              <a:rPr lang="en-GB" dirty="0">
                <a:latin typeface="Arial" panose="020B0604020202020204" pitchFamily="34" charset="0"/>
                <a:cs typeface="Arial" panose="020B0604020202020204" pitchFamily="34" charset="0"/>
              </a:rPr>
              <a:t>  and </a:t>
            </a:r>
            <a:r>
              <a:rPr lang="en-GB" kern="0" dirty="0">
                <a:solidFill>
                  <a:prstClr val="black"/>
                </a:solidFill>
                <a:latin typeface="Arial" pitchFamily="34" charset="0"/>
                <a:ea typeface="ＭＳ Ｐゴシック" charset="-128"/>
                <a:cs typeface="Arial" pitchFamily="34" charset="0"/>
                <a:hlinkClick r:id="rId5"/>
              </a:rPr>
              <a:t>www.nhsbsa.nhs.uk/student-services</a:t>
            </a:r>
            <a:endParaRPr lang="en-GB" kern="0" dirty="0">
              <a:solidFill>
                <a:prstClr val="black"/>
              </a:solidFill>
              <a:latin typeface="Arial" pitchFamily="34" charset="0"/>
              <a:ea typeface="ＭＳ Ｐゴシック" charset="-128"/>
              <a:cs typeface="Arial" pitchFamily="34" charset="0"/>
            </a:endParaRP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a:p>
            <a:pPr marL="360000" indent="-360000">
              <a:buFont typeface="Arial" panose="020B0604020202020204" pitchFamily="34" charset="0"/>
              <a:buChar char="•"/>
              <a:defRPr/>
            </a:pPr>
            <a:r>
              <a:rPr lang="en-GB" dirty="0">
                <a:solidFill>
                  <a:prstClr val="black"/>
                </a:solidFill>
                <a:latin typeface="Arial" pitchFamily="34" charset="0"/>
                <a:cs typeface="Arial" pitchFamily="34" charset="0"/>
              </a:rPr>
              <a:t>Many universities and colleges offer </a:t>
            </a:r>
            <a:r>
              <a:rPr lang="en-GB" b="1" dirty="0">
                <a:solidFill>
                  <a:prstClr val="black"/>
                </a:solidFill>
                <a:latin typeface="Arial" pitchFamily="34" charset="0"/>
                <a:cs typeface="Arial" pitchFamily="34" charset="0"/>
              </a:rPr>
              <a:t>bursaries and scholarships</a:t>
            </a:r>
            <a:r>
              <a:rPr lang="en-GB" dirty="0">
                <a:solidFill>
                  <a:prstClr val="black"/>
                </a:solidFill>
                <a:latin typeface="Arial" pitchFamily="34" charset="0"/>
                <a:cs typeface="Arial" pitchFamily="34" charset="0"/>
              </a:rPr>
              <a:t>, which can depend on things like academic results, course choice or household income</a:t>
            </a:r>
          </a:p>
          <a:p>
            <a:pPr marL="360000" indent="-360000" eaLnBrk="0" hangingPunct="0">
              <a:buFont typeface="Arial" pitchFamily="34" charset="0"/>
              <a:buChar char="•"/>
              <a:defRPr/>
            </a:pPr>
            <a:endParaRPr lang="en-GB" kern="0" dirty="0">
              <a:solidFill>
                <a:prstClr val="black"/>
              </a:solidFill>
              <a:latin typeface="Arial" pitchFamily="34" charset="0"/>
              <a:ea typeface="ＭＳ Ｐゴシック" charset="-128"/>
              <a:cs typeface="Arial" pitchFamily="34" charset="0"/>
            </a:endParaRPr>
          </a:p>
        </p:txBody>
      </p:sp>
      <p:sp>
        <p:nvSpPr>
          <p:cNvPr id="11" name="Title 10"/>
          <p:cNvSpPr txBox="1">
            <a:spLocks noGrp="1" noChangeArrowheads="1"/>
          </p:cNvSpPr>
          <p:nvPr>
            <p:ph type="title" idx="4294967295"/>
          </p:nvPr>
        </p:nvSpPr>
        <p:spPr bwMode="auto">
          <a:xfrm>
            <a:off x="257613" y="309136"/>
            <a:ext cx="7050691"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2025/2026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OF EXTRA SUPPORT FOR STUDENTS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14067" y="2592235"/>
            <a:ext cx="8166659"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STUDENT FINANCE 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APPLICATIONS</a:t>
            </a:r>
          </a:p>
        </p:txBody>
      </p:sp>
      <p:pic>
        <p:nvPicPr>
          <p:cNvPr id="2" name="Picture 1"/>
          <p:cNvPicPr>
            <a:picLocks noChangeAspect="1"/>
          </p:cNvPicPr>
          <p:nvPr/>
        </p:nvPicPr>
        <p:blipFill>
          <a:blip r:embed="rId2"/>
          <a:stretch>
            <a:fillRect/>
          </a:stretch>
        </p:blipFill>
        <p:spPr>
          <a:xfrm>
            <a:off x="414067" y="392184"/>
            <a:ext cx="3042168" cy="10364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p:cNvSpPr txBox="1">
            <a:spLocks noGrp="1" noChangeArrowheads="1"/>
          </p:cNvSpPr>
          <p:nvPr>
            <p:ph type="title" idx="4294967295"/>
          </p:nvPr>
        </p:nvSpPr>
        <p:spPr bwMode="auto">
          <a:xfrm>
            <a:off x="259736" y="310191"/>
            <a:ext cx="7113752"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985F"/>
                </a:solidFill>
                <a:effectLst/>
                <a:uLnTx/>
                <a:uFillTx/>
                <a:latin typeface="Arial" pitchFamily="34" charset="0"/>
                <a:ea typeface="+mn-ea"/>
                <a:cs typeface="Arial" pitchFamily="34" charset="0"/>
              </a:rPr>
              <a:t>STUDENT FINANCE APPLICATIONS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THREE STAGE PROCESS</a:t>
            </a:r>
          </a:p>
        </p:txBody>
      </p:sp>
      <p:grpSp>
        <p:nvGrpSpPr>
          <p:cNvPr id="2" name="Group 13">
            <a:extLst>
              <a:ext uri="{C183D7F6-B498-43B3-948B-1728B52AA6E4}">
                <adec:decorative xmlns:adec="http://schemas.microsoft.com/office/drawing/2017/decorative" val="1"/>
              </a:ext>
            </a:extLst>
          </p:cNvPr>
          <p:cNvGrpSpPr/>
          <p:nvPr/>
        </p:nvGrpSpPr>
        <p:grpSpPr>
          <a:xfrm>
            <a:off x="330811" y="1896210"/>
            <a:ext cx="8355949" cy="3802998"/>
            <a:chOff x="9868989" y="3323016"/>
            <a:chExt cx="8355949" cy="3802998"/>
          </a:xfrm>
        </p:grpSpPr>
        <p:grpSp>
          <p:nvGrpSpPr>
            <p:cNvPr id="3" name="Group 106"/>
            <p:cNvGrpSpPr/>
            <p:nvPr/>
          </p:nvGrpSpPr>
          <p:grpSpPr>
            <a:xfrm>
              <a:off x="10515609" y="5869917"/>
              <a:ext cx="1711735" cy="1256097"/>
              <a:chOff x="8576448" y="7414936"/>
              <a:chExt cx="1711735" cy="1256097"/>
            </a:xfrm>
          </p:grpSpPr>
          <p:sp>
            <p:nvSpPr>
              <p:cNvPr id="32"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33" name="Oval 32"/>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43"/>
            <p:cNvGrpSpPr/>
            <p:nvPr/>
          </p:nvGrpSpPr>
          <p:grpSpPr>
            <a:xfrm>
              <a:off x="9868989" y="3323016"/>
              <a:ext cx="8355949" cy="3685439"/>
              <a:chOff x="-2709550" y="1665471"/>
              <a:chExt cx="8355949" cy="3685439"/>
            </a:xfrm>
          </p:grpSpPr>
          <p:sp>
            <p:nvSpPr>
              <p:cNvPr id="17" name="Rectangle 16"/>
              <p:cNvSpPr/>
              <p:nvPr/>
            </p:nvSpPr>
            <p:spPr>
              <a:xfrm>
                <a:off x="-2709550" y="1665471"/>
                <a:ext cx="8355949" cy="3685439"/>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2658159" y="1785299"/>
                <a:ext cx="8177790" cy="3342041"/>
                <a:chOff x="426235" y="2194732"/>
                <a:chExt cx="8177790" cy="3342041"/>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29"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30" name="Oval 29"/>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28" name="TextBox 27"/>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426235" y="2194732"/>
                  <a:ext cx="8177790" cy="3342041"/>
                  <a:chOff x="453528" y="1512347"/>
                  <a:chExt cx="8177790" cy="3342041"/>
                </a:xfrm>
              </p:grpSpPr>
              <p:sp>
                <p:nvSpPr>
                  <p:cNvPr id="24" name="Oval 23"/>
                  <p:cNvSpPr/>
                  <p:nvPr/>
                </p:nvSpPr>
                <p:spPr>
                  <a:xfrm>
                    <a:off x="453528" y="1884784"/>
                    <a:ext cx="2969604" cy="2969604"/>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3622121" y="1512347"/>
                    <a:ext cx="2408569" cy="2408569"/>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6295833"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TextBox 3"/>
                <p:cNvSpPr txBox="1"/>
                <p:nvPr/>
              </p:nvSpPr>
              <p:spPr>
                <a:xfrm rot="20882373">
                  <a:off x="790876" y="3633646"/>
                  <a:ext cx="2211053" cy="954107"/>
                </a:xfrm>
                <a:prstGeom prst="rect">
                  <a:avLst/>
                </a:prstGeom>
                <a:noFill/>
              </p:spPr>
              <p:txBody>
                <a:bodyPr wrap="none" rtlCol="0">
                  <a:spAutoFit/>
                </a:bodyPr>
                <a:lstStyle/>
                <a:p>
                  <a:pPr algn="ctr"/>
                  <a:r>
                    <a:rPr lang="en-GB" sz="2800" dirty="0">
                      <a:solidFill>
                        <a:schemeClr val="bg1"/>
                      </a:solidFill>
                      <a:latin typeface="Arial" pitchFamily="34" charset="0"/>
                      <a:cs typeface="Arial" pitchFamily="34" charset="0"/>
                    </a:rPr>
                    <a:t>YOU</a:t>
                  </a:r>
                  <a:r>
                    <a:rPr lang="en-GB" sz="2800" b="1" dirty="0">
                      <a:solidFill>
                        <a:schemeClr val="bg1"/>
                      </a:solidFill>
                      <a:latin typeface="Arial" pitchFamily="34" charset="0"/>
                      <a:cs typeface="Arial" pitchFamily="34" charset="0"/>
                    </a:rPr>
                    <a:t> APPLY</a:t>
                  </a:r>
                </a:p>
                <a:p>
                  <a:pPr algn="ctr"/>
                  <a:r>
                    <a:rPr lang="en-GB" sz="2800" dirty="0">
                      <a:solidFill>
                        <a:schemeClr val="bg1"/>
                      </a:solidFill>
                      <a:latin typeface="Arial" pitchFamily="34" charset="0"/>
                      <a:cs typeface="Arial" pitchFamily="34" charset="0"/>
                    </a:rPr>
                    <a:t>ONLINE</a:t>
                  </a:r>
                </a:p>
              </p:txBody>
            </p:sp>
            <p:sp>
              <p:nvSpPr>
                <p:cNvPr id="22" name="TextBox 21"/>
                <p:cNvSpPr txBox="1"/>
                <p:nvPr/>
              </p:nvSpPr>
              <p:spPr>
                <a:xfrm>
                  <a:off x="3715841" y="2800337"/>
                  <a:ext cx="2196050" cy="1200329"/>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SFE </a:t>
                  </a:r>
                  <a:r>
                    <a:rPr lang="en-GB" sz="2400" b="1" dirty="0">
                      <a:solidFill>
                        <a:schemeClr val="bg1"/>
                      </a:solidFill>
                      <a:latin typeface="Arial" pitchFamily="34" charset="0"/>
                      <a:cs typeface="Arial" pitchFamily="34" charset="0"/>
                    </a:rPr>
                    <a:t>ASSESS</a:t>
                  </a:r>
                </a:p>
                <a:p>
                  <a:pPr algn="ctr"/>
                  <a:r>
                    <a:rPr lang="en-GB" sz="2400" dirty="0">
                      <a:solidFill>
                        <a:schemeClr val="bg1"/>
                      </a:solidFill>
                      <a:latin typeface="Arial" pitchFamily="34" charset="0"/>
                      <a:cs typeface="Arial" pitchFamily="34" charset="0"/>
                    </a:rPr>
                    <a:t>YOUR </a:t>
                  </a:r>
                </a:p>
                <a:p>
                  <a:pPr algn="ctr"/>
                  <a:r>
                    <a:rPr lang="en-GB" sz="2400" dirty="0">
                      <a:solidFill>
                        <a:schemeClr val="bg1"/>
                      </a:solidFill>
                      <a:latin typeface="Arial" pitchFamily="34" charset="0"/>
                      <a:cs typeface="Arial" pitchFamily="34" charset="0"/>
                    </a:rPr>
                    <a:t>APPLICATION</a:t>
                  </a:r>
                </a:p>
              </p:txBody>
            </p:sp>
            <p:sp>
              <p:nvSpPr>
                <p:cNvPr id="23" name="TextBox 22"/>
                <p:cNvSpPr txBox="1"/>
                <p:nvPr/>
              </p:nvSpPr>
              <p:spPr>
                <a:xfrm rot="712777">
                  <a:off x="6636868" y="3568348"/>
                  <a:ext cx="1568058" cy="830997"/>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YOU GET</a:t>
                  </a:r>
                </a:p>
                <a:p>
                  <a:pPr algn="ctr"/>
                  <a:r>
                    <a:rPr lang="en-GB" sz="2400" b="1" dirty="0">
                      <a:solidFill>
                        <a:schemeClr val="bg1"/>
                      </a:solidFill>
                      <a:latin typeface="Arial" pitchFamily="34" charset="0"/>
                      <a:cs typeface="Arial" pitchFamily="34" charset="0"/>
                    </a:rPr>
                    <a:t>PAID!</a:t>
                  </a:r>
                </a:p>
              </p:txBody>
            </p:sp>
          </p:gr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a:spLocks noGrp="1" noChangeArrowheads="1"/>
          </p:cNvSpPr>
          <p:nvPr>
            <p:ph type="title" idx="4294967295"/>
          </p:nvPr>
        </p:nvSpPr>
        <p:spPr bwMode="auto">
          <a:xfrm>
            <a:off x="259736" y="310191"/>
            <a:ext cx="7113752"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985F"/>
                </a:solidFill>
                <a:effectLst/>
                <a:uLnTx/>
                <a:uFillTx/>
                <a:latin typeface="Arial" pitchFamily="34" charset="0"/>
                <a:ea typeface="+mn-ea"/>
                <a:cs typeface="Arial" pitchFamily="34" charset="0"/>
              </a:rPr>
              <a:t>STUDENT FINANCE APPLICATIONS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KEY MESSAGES</a:t>
            </a:r>
          </a:p>
        </p:txBody>
      </p:sp>
      <p:sp>
        <p:nvSpPr>
          <p:cNvPr id="12" name="Content Placeholder 2"/>
          <p:cNvSpPr txBox="1">
            <a:spLocks/>
          </p:cNvSpPr>
          <p:nvPr/>
        </p:nvSpPr>
        <p:spPr>
          <a:xfrm>
            <a:off x="218568" y="1966497"/>
            <a:ext cx="8982075" cy="4321175"/>
          </a:xfrm>
          <a:prstGeom prst="rect">
            <a:avLst/>
          </a:prstGeom>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Each year, too many students apply late for their finance and could have no way to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pay for courses or accommodation at the start of term...</a:t>
            </a:r>
            <a:r>
              <a:rPr kumimoji="0" lang="en-GB" sz="1800" b="1"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don’t let that be you!</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Tips to help make sure your student finance gets paid on time;</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You don’t need a confirmed place at university or college to apply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Apply with your preferred choice, you can change the details later if necessary</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Make sure any evidence and information needed to support your application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is supplied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right first time</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both from you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your parents (or partner)</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Read,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and agree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the loan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Terms and Conditions</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p:txBody>
      </p:sp>
      <p:grpSp>
        <p:nvGrpSpPr>
          <p:cNvPr id="2" name="Group 3" descr="The full-time SFE application service usually opens in the Spring with a&#10;late May deadline: Go to studentfinance.campaign.gov.uk for details&#10;"/>
          <p:cNvGrpSpPr/>
          <p:nvPr/>
        </p:nvGrpSpPr>
        <p:grpSpPr>
          <a:xfrm>
            <a:off x="204711" y="5738588"/>
            <a:ext cx="8657449" cy="923330"/>
            <a:chOff x="-1583146" y="3432097"/>
            <a:chExt cx="8657449"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a:spLocks noChangeArrowheads="1"/>
            </p:cNvSpPr>
            <p:nvPr/>
          </p:nvSpPr>
          <p:spPr bwMode="auto">
            <a:xfrm>
              <a:off x="-796825" y="3567563"/>
              <a:ext cx="7871128" cy="646331"/>
            </a:xfrm>
            <a:prstGeom prst="rect">
              <a:avLst/>
            </a:prstGeom>
            <a:noFill/>
            <a:ln w="9525">
              <a:noFill/>
              <a:miter lim="800000"/>
              <a:headEnd/>
              <a:tailEnd/>
            </a:ln>
          </p:spPr>
          <p:txBody>
            <a:bodyPr wrap="square">
              <a:spAutoFit/>
            </a:bodyPr>
            <a:lstStyle/>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full-time SFE application service usually opens in the Spring with a</a:t>
              </a:r>
            </a:p>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late May deadline: Go to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studentfinance.campaign.gov.uk</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details</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9" end="9"/>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8DE96080-6478-4F7A-AFEF-F85952FB9C30}"/>
              </a:ext>
            </a:extLst>
          </p:cNvPr>
          <p:cNvSpPr txBox="1">
            <a:spLocks noGrp="1" noChangeArrowheads="1"/>
          </p:cNvSpPr>
          <p:nvPr>
            <p:ph type="title" idx="4294967295"/>
          </p:nvPr>
        </p:nvSpPr>
        <p:spPr bwMode="auto">
          <a:xfrm>
            <a:off x="258489" y="308162"/>
            <a:ext cx="5754688"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983AE"/>
                </a:solidFill>
                <a:effectLst/>
                <a:uLnTx/>
                <a:uFillTx/>
                <a:latin typeface="Arial" pitchFamily="34" charset="0"/>
                <a:ea typeface="+mn-ea"/>
                <a:cs typeface="Arial" pitchFamily="34" charset="0"/>
              </a:rPr>
              <a:t>STUDENT FINANCE OVERVIEW</a:t>
            </a:r>
            <a:endParaRPr kumimoji="0" lang="en-US"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PRESENTATION CONTENTS</a:t>
            </a:r>
          </a:p>
        </p:txBody>
      </p:sp>
      <p:sp>
        <p:nvSpPr>
          <p:cNvPr id="4" name="Rectangle 3"/>
          <p:cNvSpPr>
            <a:spLocks noChangeArrowheads="1"/>
          </p:cNvSpPr>
          <p:nvPr/>
        </p:nvSpPr>
        <p:spPr bwMode="auto">
          <a:xfrm>
            <a:off x="202217" y="2287040"/>
            <a:ext cx="8659275" cy="4326703"/>
          </a:xfrm>
          <a:prstGeom prst="rect">
            <a:avLst/>
          </a:prstGeom>
          <a:noFill/>
          <a:ln w="9525">
            <a:noFill/>
            <a:miter lim="800000"/>
            <a:headEnd/>
            <a:tailEnd/>
          </a:ln>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This presentation will provide you with the fundamental messages needed to understand student finance:</a:t>
            </a:r>
            <a:endParaRPr kumimoji="0" lang="en-GB" sz="22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540000" marR="0" lvl="0" indent="-360000" algn="l" defTabSz="914400" rtl="0" eaLnBrk="0" fontAlgn="auto" latinLnBrk="0" hangingPunct="0">
              <a:lnSpc>
                <a:spcPct val="100000"/>
              </a:lnSpc>
              <a:spcBef>
                <a:spcPts val="0"/>
              </a:spcBef>
              <a:spcAft>
                <a:spcPts val="300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Section 1 – What support can you get?</a:t>
            </a:r>
          </a:p>
          <a:p>
            <a:pPr marL="540000" marR="0" lvl="0" indent="-360000" algn="l" defTabSz="914400" rtl="0" eaLnBrk="0" fontAlgn="auto" latinLnBrk="0" hangingPunct="0">
              <a:lnSpc>
                <a:spcPct val="100000"/>
              </a:lnSpc>
              <a:spcBef>
                <a:spcPts val="0"/>
              </a:spcBef>
              <a:spcAft>
                <a:spcPts val="300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Section 2 – How do you get it?</a:t>
            </a:r>
          </a:p>
          <a:p>
            <a:pPr marL="540000" marR="0" lvl="0" indent="-360000" algn="l" defTabSz="914400" rtl="0" eaLnBrk="0" fontAlgn="auto" latinLnBrk="0" hangingPunct="0">
              <a:lnSpc>
                <a:spcPct val="100000"/>
              </a:lnSpc>
              <a:spcBef>
                <a:spcPts val="0"/>
              </a:spcBef>
              <a:spcAft>
                <a:spcPts val="300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Section 3 – When and how do you repay it?</a:t>
            </a:r>
          </a:p>
          <a:p>
            <a:pPr marL="540000" marR="0" lvl="0" indent="-360000" algn="l" defTabSz="914400" rtl="0" eaLnBrk="0" fontAlgn="auto" latinLnBrk="0" hangingPunct="0">
              <a:lnSpc>
                <a:spcPct val="100000"/>
              </a:lnSpc>
              <a:spcBef>
                <a:spcPts val="0"/>
              </a:spcBef>
              <a:spcAft>
                <a:spcPts val="40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Section 4 – Budgeting and Key Messages</a:t>
            </a:r>
          </a:p>
          <a:p>
            <a:pPr marR="0" lvl="0" algn="l" defTabSz="914400" rtl="0" eaLnBrk="0" fontAlgn="auto" latinLnBrk="0" hangingPunct="0">
              <a:lnSpc>
                <a:spcPct val="100000"/>
              </a:lnSpc>
              <a:spcBef>
                <a:spcPts val="0"/>
              </a:spcBef>
              <a:spcAft>
                <a:spcPts val="0"/>
              </a:spcAft>
              <a:buClrTx/>
              <a:buSzTx/>
              <a:tabLst/>
              <a:defRPr/>
            </a:pPr>
            <a:endParaRPr kumimoji="0" lang="en-GB" sz="18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grpSp>
        <p:nvGrpSpPr>
          <p:cNvPr id="5" name="Group 9" descr="Figures in these slides are for academic year (AY) 2022/23 and subject  to change in future years based on government policy&#10;">
            <a:extLst>
              <a:ext uri="{FF2B5EF4-FFF2-40B4-BE49-F238E27FC236}">
                <a16:creationId xmlns:a16="http://schemas.microsoft.com/office/drawing/2014/main" id="{1244A418-FB70-43D6-9B14-A802A07398D0}"/>
              </a:ext>
            </a:extLst>
          </p:cNvPr>
          <p:cNvGrpSpPr/>
          <p:nvPr/>
        </p:nvGrpSpPr>
        <p:grpSpPr>
          <a:xfrm>
            <a:off x="204711" y="5738588"/>
            <a:ext cx="8618056" cy="923330"/>
            <a:chOff x="-1583146" y="3432097"/>
            <a:chExt cx="8618056" cy="923330"/>
          </a:xfrm>
        </p:grpSpPr>
        <p:sp>
          <p:nvSpPr>
            <p:cNvPr id="7" name="Rounded Rectangle 6">
              <a:extLst>
                <a:ext uri="{FF2B5EF4-FFF2-40B4-BE49-F238E27FC236}">
                  <a16:creationId xmlns:a16="http://schemas.microsoft.com/office/drawing/2014/main" id="{630BDE22-A6AD-4540-95BD-66CB4D9AD6AD}"/>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CB4D2933-F4B6-4FE2-8595-E49377F274D6}"/>
                </a:ext>
              </a:extLst>
            </p:cNvPr>
            <p:cNvSpPr>
              <a:spLocks noChangeArrowheads="1"/>
            </p:cNvSpPr>
            <p:nvPr/>
          </p:nvSpPr>
          <p:spPr bwMode="auto">
            <a:xfrm>
              <a:off x="-821463" y="3576369"/>
              <a:ext cx="7825803" cy="646331"/>
            </a:xfrm>
            <a:prstGeom prst="rect">
              <a:avLst/>
            </a:prstGeom>
            <a:noFill/>
            <a:ln w="9525">
              <a:noFill/>
              <a:miter lim="800000"/>
              <a:headEnd/>
              <a:tailEnd/>
            </a:ln>
          </p:spPr>
          <p:txBody>
            <a:bodyPr wrap="square">
              <a:spAutoFit/>
            </a:bodyPr>
            <a:lstStyle/>
            <a:p>
              <a:pPr marL="432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 usually live in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Wales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Northern Ireland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or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Scotland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then the student</a:t>
              </a:r>
            </a:p>
            <a:p>
              <a:pPr marL="432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finance administration you apply to and the funding available can differ </a:t>
              </a:r>
            </a:p>
          </p:txBody>
        </p:sp>
        <p:sp>
          <p:nvSpPr>
            <p:cNvPr id="9" name="Oval 8">
              <a:extLst>
                <a:ext uri="{FF2B5EF4-FFF2-40B4-BE49-F238E27FC236}">
                  <a16:creationId xmlns:a16="http://schemas.microsoft.com/office/drawing/2014/main" id="{57F6180E-196A-42B6-997E-53444826AC1A}"/>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673C97B-AC09-414C-9C4D-BFE4EC64FEEF}"/>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
          <p:cNvSpPr>
            <a:spLocks noChangeArrowheads="1"/>
          </p:cNvSpPr>
          <p:nvPr/>
        </p:nvSpPr>
        <p:spPr bwMode="auto">
          <a:xfrm>
            <a:off x="212258" y="1872186"/>
            <a:ext cx="8823325" cy="3877985"/>
          </a:xfrm>
          <a:prstGeom prst="rect">
            <a:avLst/>
          </a:prstGeom>
          <a:noFill/>
          <a:ln w="9525">
            <a:noFill/>
            <a:miter lim="800000"/>
            <a:headEnd/>
            <a:tailEnd/>
          </a:ln>
        </p:spPr>
        <p:txBody>
          <a:bodyPr>
            <a:spAutoFit/>
          </a:bodyPr>
          <a:lstStyle/>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Before starting an application,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should have the following to hand:</a:t>
            </a:r>
          </a:p>
          <a:p>
            <a:pPr marL="3600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Passport, Birth Certificate or other identity and residency evidence information, which can include valid EUSS Share Codes for EU, EEA and Swiss nationals  </a:t>
            </a:r>
          </a:p>
          <a:p>
            <a:pPr marL="360000" marR="0" lvl="0" indent="-358775" algn="l"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University and course details</a:t>
            </a:r>
          </a:p>
          <a:p>
            <a:pPr marL="360000" marR="0" lvl="0" indent="-358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UK bank account details and National Insurance number</a:t>
            </a:r>
          </a:p>
          <a:p>
            <a:pPr marL="3600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easiest way for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parents or other sponsors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support an application is also</a:t>
            </a:r>
          </a:p>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online through GOV.UK, providing their information including:</a:t>
            </a:r>
          </a:p>
          <a:p>
            <a:pPr marL="3600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National Insurance numbers and income information (based on prior tax year)</a:t>
            </a:r>
          </a:p>
          <a:p>
            <a:pPr marL="360000" marR="0" lvl="0" indent="-358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Details of other child dependants</a:t>
            </a:r>
          </a:p>
        </p:txBody>
      </p:sp>
      <p:sp>
        <p:nvSpPr>
          <p:cNvPr id="9" name="TextBox 14"/>
          <p:cNvSpPr txBox="1">
            <a:spLocks noGrp="1" noChangeArrowheads="1"/>
          </p:cNvSpPr>
          <p:nvPr>
            <p:ph type="title" idx="4294967295"/>
          </p:nvPr>
        </p:nvSpPr>
        <p:spPr bwMode="auto">
          <a:xfrm>
            <a:off x="259736" y="310191"/>
            <a:ext cx="7113752"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985F"/>
                </a:solidFill>
                <a:effectLst/>
                <a:uLnTx/>
                <a:uFillTx/>
                <a:latin typeface="Arial" pitchFamily="34" charset="0"/>
                <a:ea typeface="+mn-ea"/>
                <a:cs typeface="Arial" pitchFamily="34" charset="0"/>
              </a:rPr>
              <a:t>STUDENT FINANCE APPLICATIONS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COMPLETING AN APPLICATION</a:t>
            </a:r>
          </a:p>
        </p:txBody>
      </p:sp>
      <p:grpSp>
        <p:nvGrpSpPr>
          <p:cNvPr id="4" name="Group 19" descr="If their household income decreases by at least 15%, students can be&#10;reassessed: www.gov.uk/apply-for-student-finance/change-an-application&#10;">
            <a:extLst>
              <a:ext uri="{FF2B5EF4-FFF2-40B4-BE49-F238E27FC236}">
                <a16:creationId xmlns:a16="http://schemas.microsoft.com/office/drawing/2014/main" id="{6B953583-A9F1-407B-9CD4-08E3BB273386}"/>
              </a:ext>
            </a:extLst>
          </p:cNvPr>
          <p:cNvGrpSpPr/>
          <p:nvPr/>
        </p:nvGrpSpPr>
        <p:grpSpPr>
          <a:xfrm>
            <a:off x="232024" y="5738597"/>
            <a:ext cx="8622137" cy="923330"/>
            <a:chOff x="-1583146" y="3432097"/>
            <a:chExt cx="8622137" cy="923330"/>
          </a:xfrm>
        </p:grpSpPr>
        <p:sp>
          <p:nvSpPr>
            <p:cNvPr id="5" name="Rounded Rectangle 20">
              <a:extLst>
                <a:ext uri="{FF2B5EF4-FFF2-40B4-BE49-F238E27FC236}">
                  <a16:creationId xmlns:a16="http://schemas.microsoft.com/office/drawing/2014/main" id="{D1C451DE-096C-4A95-B3FE-4C5506878F1D}"/>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15">
              <a:extLst>
                <a:ext uri="{FF2B5EF4-FFF2-40B4-BE49-F238E27FC236}">
                  <a16:creationId xmlns:a16="http://schemas.microsoft.com/office/drawing/2014/main" id="{3B08C7F7-3F1C-4442-A061-3F39B6F6381C}"/>
                </a:ext>
              </a:extLst>
            </p:cNvPr>
            <p:cNvSpPr>
              <a:spLocks noChangeArrowheads="1"/>
            </p:cNvSpPr>
            <p:nvPr/>
          </p:nvSpPr>
          <p:spPr bwMode="auto">
            <a:xfrm>
              <a:off x="-814803" y="3575537"/>
              <a:ext cx="7853794" cy="646331"/>
            </a:xfrm>
            <a:prstGeom prst="rect">
              <a:avLst/>
            </a:prstGeom>
            <a:noFill/>
            <a:ln w="9525">
              <a:noFill/>
              <a:miter lim="800000"/>
              <a:headEnd/>
              <a:tailEnd/>
            </a:ln>
          </p:spPr>
          <p:txBody>
            <a:bodyPr wrap="square">
              <a:spAutoFit/>
            </a:bodyPr>
            <a:lstStyle/>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their household income</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decreases by at least 15%</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students can be</a:t>
              </a:r>
            </a:p>
            <a:p>
              <a:pPr marL="412750" marR="0" lvl="0" indent="-341313"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reassessed: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www.gov.uk/support-child-or-partners-student-finance-application</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Oval 6">
              <a:extLst>
                <a:ext uri="{FF2B5EF4-FFF2-40B4-BE49-F238E27FC236}">
                  <a16:creationId xmlns:a16="http://schemas.microsoft.com/office/drawing/2014/main" id="{FCFB36AF-5A16-4EF1-AC70-DED8137766FB}"/>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D4176FF3-7508-4544-AF50-B38DC6CB0538}"/>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5">
                                            <p:txEl>
                                              <p:pRg st="9" end="9"/>
                                            </p:txEl>
                                          </p:spTgt>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CF47DA-7A30-46F9-838E-C46B74E7C6AE}"/>
              </a:ext>
              <a:ext uri="{C183D7F6-B498-43B3-948B-1728B52AA6E4}">
                <adec:decorative xmlns:adec="http://schemas.microsoft.com/office/drawing/2017/decorative" val="1"/>
              </a:ext>
            </a:extLst>
          </p:cNvPr>
          <p:cNvPicPr>
            <a:picLocks noChangeAspect="1"/>
          </p:cNvPicPr>
          <p:nvPr/>
        </p:nvPicPr>
        <p:blipFill>
          <a:blip r:embed="rId4">
            <a:alphaModFix amt="20000"/>
            <a:grayscl/>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Lst>
          </a:blip>
          <a:stretch>
            <a:fillRect/>
          </a:stretch>
        </p:blipFill>
        <p:spPr>
          <a:xfrm>
            <a:off x="1269683" y="2634205"/>
            <a:ext cx="6512573" cy="366078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3" name="Group 18">
            <a:extLst>
              <a:ext uri="{C183D7F6-B498-43B3-948B-1728B52AA6E4}">
                <adec:decorative xmlns:adec="http://schemas.microsoft.com/office/drawing/2017/decorative" val="1"/>
              </a:ext>
            </a:extLst>
          </p:cNvPr>
          <p:cNvGrpSpPr>
            <a:grpSpLocks/>
          </p:cNvGrpSpPr>
          <p:nvPr/>
        </p:nvGrpSpPr>
        <p:grpSpPr bwMode="auto">
          <a:xfrm>
            <a:off x="1705107" y="4337097"/>
            <a:ext cx="5776791" cy="600521"/>
            <a:chOff x="-4238176" y="2670469"/>
            <a:chExt cx="5510048" cy="694266"/>
          </a:xfrm>
        </p:grpSpPr>
        <p:sp>
          <p:nvSpPr>
            <p:cNvPr id="37" name="Rectangle 7"/>
            <p:cNvSpPr>
              <a:spLocks noChangeArrowheads="1"/>
            </p:cNvSpPr>
            <p:nvPr/>
          </p:nvSpPr>
          <p:spPr bwMode="auto">
            <a:xfrm>
              <a:off x="-3368473" y="2822709"/>
              <a:ext cx="4640345" cy="391404"/>
            </a:xfrm>
            <a:prstGeom prst="rect">
              <a:avLst/>
            </a:prstGeom>
            <a:noFill/>
            <a:ln w="9525">
              <a:noFill/>
              <a:miter lim="800000"/>
              <a:headEnd/>
              <a:tailEnd/>
            </a:ln>
          </p:spPr>
          <p:txBody>
            <a:bodyPr>
              <a:spAutoFit/>
            </a:bodyPr>
            <a:lstStyle/>
            <a:p>
              <a:r>
                <a:rPr lang="en-GB" sz="1600" dirty="0">
                  <a:solidFill>
                    <a:prstClr val="black"/>
                  </a:solidFill>
                  <a:latin typeface="Arial" pitchFamily="34" charset="0"/>
                  <a:cs typeface="Arial" pitchFamily="34" charset="0"/>
                </a:rPr>
                <a:t> </a:t>
              </a:r>
              <a:r>
                <a:rPr lang="en-GB" sz="1600" dirty="0">
                  <a:solidFill>
                    <a:prstClr val="black"/>
                  </a:solidFill>
                  <a:latin typeface="Arial" pitchFamily="34" charset="0"/>
                  <a:cs typeface="Arial" pitchFamily="34" charset="0"/>
                  <a:hlinkClick r:id="rId6"/>
                </a:rPr>
                <a:t>www.twitter.com/SF_England</a:t>
              </a:r>
              <a:endParaRPr lang="en-GB" sz="1600" dirty="0">
                <a:solidFill>
                  <a:prstClr val="black"/>
                </a:solidFill>
                <a:latin typeface="Arial" pitchFamily="34" charset="0"/>
                <a:cs typeface="Arial" pitchFamily="34" charset="0"/>
              </a:endParaRPr>
            </a:p>
          </p:txBody>
        </p:sp>
        <p:pic>
          <p:nvPicPr>
            <p:cNvPr id="38" name="Picture 26" descr="http://www.canterbury-cathedral.org/wp-content/uploads/2013/12/twitter_0.png"/>
            <p:cNvPicPr>
              <a:picLocks noChangeAspect="1" noChangeArrowheads="1"/>
            </p:cNvPicPr>
            <p:nvPr/>
          </p:nvPicPr>
          <p:blipFill>
            <a:blip r:embed="rId7" cstate="print">
              <a:clrChange>
                <a:clrFrom>
                  <a:srgbClr val="FFFFFF"/>
                </a:clrFrom>
                <a:clrTo>
                  <a:srgbClr val="FFFFFF">
                    <a:alpha val="0"/>
                  </a:srgbClr>
                </a:clrTo>
              </a:clrChange>
            </a:blip>
            <a:srcRect l="14046" t="15323" r="13921" b="15723"/>
            <a:stretch>
              <a:fillRect/>
            </a:stretch>
          </p:blipFill>
          <p:spPr bwMode="auto">
            <a:xfrm>
              <a:off x="-4238176" y="2670469"/>
              <a:ext cx="604759" cy="694266"/>
            </a:xfrm>
            <a:prstGeom prst="rect">
              <a:avLst/>
            </a:prstGeom>
            <a:noFill/>
            <a:ln w="9525">
              <a:noFill/>
              <a:miter lim="800000"/>
              <a:headEnd/>
              <a:tailEnd/>
            </a:ln>
          </p:spPr>
        </p:pic>
      </p:grpSp>
      <p:grpSp>
        <p:nvGrpSpPr>
          <p:cNvPr id="4" name="Group 17">
            <a:extLst>
              <a:ext uri="{C183D7F6-B498-43B3-948B-1728B52AA6E4}">
                <adec:decorative xmlns:adec="http://schemas.microsoft.com/office/drawing/2017/decorative" val="1"/>
              </a:ext>
            </a:extLst>
          </p:cNvPr>
          <p:cNvGrpSpPr>
            <a:grpSpLocks/>
          </p:cNvGrpSpPr>
          <p:nvPr/>
        </p:nvGrpSpPr>
        <p:grpSpPr bwMode="auto">
          <a:xfrm>
            <a:off x="1776032" y="3591033"/>
            <a:ext cx="6493533" cy="504125"/>
            <a:chOff x="-4175785" y="4030423"/>
            <a:chExt cx="6193771" cy="583694"/>
          </a:xfrm>
        </p:grpSpPr>
        <p:sp>
          <p:nvSpPr>
            <p:cNvPr id="35" name="Rectangle 7"/>
            <p:cNvSpPr>
              <a:spLocks noChangeArrowheads="1"/>
            </p:cNvSpPr>
            <p:nvPr/>
          </p:nvSpPr>
          <p:spPr bwMode="auto">
            <a:xfrm>
              <a:off x="-3316039" y="4113310"/>
              <a:ext cx="5334025" cy="391989"/>
            </a:xfrm>
            <a:prstGeom prst="rect">
              <a:avLst/>
            </a:prstGeom>
            <a:noFill/>
            <a:ln w="9525">
              <a:noFill/>
              <a:miter lim="800000"/>
              <a:headEnd/>
              <a:tailEnd/>
            </a:ln>
          </p:spPr>
          <p:txBody>
            <a:bodyPr>
              <a:spAutoFit/>
            </a:bodyPr>
            <a:lstStyle/>
            <a:p>
              <a:r>
                <a:rPr lang="en-GB" sz="1600" dirty="0">
                  <a:solidFill>
                    <a:prstClr val="black"/>
                  </a:solidFill>
                  <a:latin typeface="Arial" pitchFamily="34" charset="0"/>
                  <a:cs typeface="Arial" pitchFamily="34" charset="0"/>
                  <a:hlinkClick r:id="rId8"/>
                </a:rPr>
                <a:t>www.facebook.com/SFEngland</a:t>
              </a:r>
              <a:endParaRPr lang="en-GB" sz="1600" dirty="0">
                <a:solidFill>
                  <a:prstClr val="black"/>
                </a:solidFill>
                <a:latin typeface="Arial" pitchFamily="34" charset="0"/>
                <a:cs typeface="Arial" pitchFamily="34" charset="0"/>
              </a:endParaRPr>
            </a:p>
          </p:txBody>
        </p:sp>
        <p:pic>
          <p:nvPicPr>
            <p:cNvPr id="36" name="Picture 20" descr="https://www.facebook.com/images/fb_icon_325x325.png"/>
            <p:cNvPicPr>
              <a:picLocks noChangeAspect="1" noChangeArrowheads="1"/>
            </p:cNvPicPr>
            <p:nvPr/>
          </p:nvPicPr>
          <p:blipFill>
            <a:blip r:embed="rId9" cstate="print"/>
            <a:srcRect/>
            <a:stretch>
              <a:fillRect/>
            </a:stretch>
          </p:blipFill>
          <p:spPr bwMode="auto">
            <a:xfrm>
              <a:off x="-4175785" y="4030423"/>
              <a:ext cx="451973" cy="583694"/>
            </a:xfrm>
            <a:prstGeom prst="rect">
              <a:avLst/>
            </a:prstGeom>
            <a:noFill/>
            <a:ln w="9525">
              <a:noFill/>
              <a:miter lim="800000"/>
              <a:headEnd/>
              <a:tailEnd/>
            </a:ln>
          </p:spPr>
        </p:pic>
      </p:grpSp>
      <p:grpSp>
        <p:nvGrpSpPr>
          <p:cNvPr id="5" name="Group 33">
            <a:extLst>
              <a:ext uri="{C183D7F6-B498-43B3-948B-1728B52AA6E4}">
                <adec:decorative xmlns:adec="http://schemas.microsoft.com/office/drawing/2017/decorative" val="1"/>
              </a:ext>
            </a:extLst>
          </p:cNvPr>
          <p:cNvGrpSpPr/>
          <p:nvPr/>
        </p:nvGrpSpPr>
        <p:grpSpPr>
          <a:xfrm>
            <a:off x="1705106" y="5119099"/>
            <a:ext cx="5733787" cy="355734"/>
            <a:chOff x="1528191" y="2065063"/>
            <a:chExt cx="5468039" cy="308834"/>
          </a:xfrm>
        </p:grpSpPr>
        <p:sp>
          <p:nvSpPr>
            <p:cNvPr id="33" name="Rectangle 7"/>
            <p:cNvSpPr>
              <a:spLocks noChangeArrowheads="1"/>
            </p:cNvSpPr>
            <p:nvPr/>
          </p:nvSpPr>
          <p:spPr bwMode="auto">
            <a:xfrm>
              <a:off x="3292701" y="2065063"/>
              <a:ext cx="3703529" cy="293919"/>
            </a:xfrm>
            <a:prstGeom prst="rect">
              <a:avLst/>
            </a:prstGeom>
            <a:noFill/>
            <a:ln w="9525">
              <a:noFill/>
              <a:miter lim="800000"/>
              <a:headEnd/>
              <a:tailEnd/>
            </a:ln>
          </p:spPr>
          <p:txBody>
            <a:bodyPr wrap="square">
              <a:spAutoFit/>
            </a:bodyPr>
            <a:lstStyle/>
            <a:p>
              <a:r>
                <a:rPr lang="en-GB" sz="1600" b="1" dirty="0">
                  <a:solidFill>
                    <a:prstClr val="black"/>
                  </a:solidFill>
                  <a:latin typeface="Arial" pitchFamily="34" charset="0"/>
                  <a:cs typeface="Arial" pitchFamily="34" charset="0"/>
                </a:rPr>
                <a:t> </a:t>
              </a:r>
              <a:r>
                <a:rPr lang="en-GB" sz="1600" dirty="0">
                  <a:solidFill>
                    <a:prstClr val="black"/>
                  </a:solidFill>
                  <a:latin typeface="Arial" pitchFamily="34" charset="0"/>
                  <a:cs typeface="Arial" pitchFamily="34" charset="0"/>
                  <a:hlinkClick r:id="rId10"/>
                </a:rPr>
                <a:t>www.ucas.com/sfe </a:t>
              </a:r>
              <a:endParaRPr lang="en-GB" sz="1600" dirty="0">
                <a:solidFill>
                  <a:prstClr val="black"/>
                </a:solidFill>
                <a:latin typeface="Arial" pitchFamily="34" charset="0"/>
                <a:cs typeface="Arial" pitchFamily="34" charset="0"/>
              </a:endParaRPr>
            </a:p>
          </p:txBody>
        </p:sp>
        <p:pic>
          <p:nvPicPr>
            <p:cNvPr id="34" name="Picture 4" descr="https://prod.df.ucascdn.com/3.9.8/images/logo.png"/>
            <p:cNvPicPr>
              <a:picLocks noChangeAspect="1" noChangeArrowheads="1"/>
            </p:cNvPicPr>
            <p:nvPr/>
          </p:nvPicPr>
          <p:blipFill>
            <a:blip r:embed="rId11" cstate="print"/>
            <a:srcRect/>
            <a:stretch>
              <a:fillRect/>
            </a:stretch>
          </p:blipFill>
          <p:spPr bwMode="auto">
            <a:xfrm>
              <a:off x="1528191" y="2079978"/>
              <a:ext cx="1039320" cy="293919"/>
            </a:xfrm>
            <a:prstGeom prst="rect">
              <a:avLst/>
            </a:prstGeom>
            <a:noFill/>
          </p:spPr>
        </p:pic>
      </p:grpSp>
      <p:grpSp>
        <p:nvGrpSpPr>
          <p:cNvPr id="6" name="Group 34">
            <a:extLst>
              <a:ext uri="{C183D7F6-B498-43B3-948B-1728B52AA6E4}">
                <adec:decorative xmlns:adec="http://schemas.microsoft.com/office/drawing/2017/decorative" val="1"/>
              </a:ext>
            </a:extLst>
          </p:cNvPr>
          <p:cNvGrpSpPr/>
          <p:nvPr/>
        </p:nvGrpSpPr>
        <p:grpSpPr>
          <a:xfrm>
            <a:off x="1672997" y="2824588"/>
            <a:ext cx="5947945" cy="600519"/>
            <a:chOff x="1410616" y="1114610"/>
            <a:chExt cx="5672272" cy="521348"/>
          </a:xfrm>
        </p:grpSpPr>
        <p:sp>
          <p:nvSpPr>
            <p:cNvPr id="31" name="Rectangle 7"/>
            <p:cNvSpPr>
              <a:spLocks noChangeArrowheads="1"/>
            </p:cNvSpPr>
            <p:nvPr/>
          </p:nvSpPr>
          <p:spPr bwMode="auto">
            <a:xfrm>
              <a:off x="2363065" y="1212626"/>
              <a:ext cx="4719823" cy="293919"/>
            </a:xfrm>
            <a:prstGeom prst="rect">
              <a:avLst/>
            </a:prstGeom>
            <a:noFill/>
            <a:ln w="9525">
              <a:noFill/>
              <a:miter lim="800000"/>
              <a:headEnd/>
              <a:tailEnd/>
            </a:ln>
          </p:spPr>
          <p:txBody>
            <a:bodyPr wrap="square">
              <a:spAutoFit/>
            </a:bodyPr>
            <a:lstStyle/>
            <a:p>
              <a:r>
                <a:rPr lang="en-GB" sz="1600" dirty="0">
                  <a:solidFill>
                    <a:prstClr val="black"/>
                  </a:solidFill>
                  <a:latin typeface="Arial" pitchFamily="34" charset="0"/>
                  <a:cs typeface="Arial" pitchFamily="34" charset="0"/>
                  <a:hlinkClick r:id="rId12"/>
                </a:rPr>
                <a:t>www.thestudentroom.co.uk/studentfinance</a:t>
              </a:r>
              <a:endParaRPr lang="en-GB" sz="1600" dirty="0">
                <a:solidFill>
                  <a:prstClr val="black"/>
                </a:solidFill>
                <a:latin typeface="Arial" pitchFamily="34" charset="0"/>
                <a:cs typeface="Arial" pitchFamily="34" charset="0"/>
              </a:endParaRPr>
            </a:p>
          </p:txBody>
        </p:sp>
        <p:pic>
          <p:nvPicPr>
            <p:cNvPr id="32" name="Picture 6" descr="Image result for the student room logo"/>
            <p:cNvPicPr>
              <a:picLocks noChangeAspect="1" noChangeArrowheads="1"/>
            </p:cNvPicPr>
            <p:nvPr/>
          </p:nvPicPr>
          <p:blipFill>
            <a:blip r:embed="rId13" cstate="print"/>
            <a:srcRect/>
            <a:stretch>
              <a:fillRect/>
            </a:stretch>
          </p:blipFill>
          <p:spPr bwMode="auto">
            <a:xfrm>
              <a:off x="1410616" y="1114610"/>
              <a:ext cx="651684" cy="521348"/>
            </a:xfrm>
            <a:prstGeom prst="rect">
              <a:avLst/>
            </a:prstGeom>
            <a:noFill/>
          </p:spPr>
        </p:pic>
      </p:grpSp>
      <p:grpSp>
        <p:nvGrpSpPr>
          <p:cNvPr id="7" name="Group 35">
            <a:extLst>
              <a:ext uri="{C183D7F6-B498-43B3-948B-1728B52AA6E4}">
                <adec:decorative xmlns:adec="http://schemas.microsoft.com/office/drawing/2017/decorative" val="1"/>
              </a:ext>
            </a:extLst>
          </p:cNvPr>
          <p:cNvGrpSpPr/>
          <p:nvPr/>
        </p:nvGrpSpPr>
        <p:grpSpPr>
          <a:xfrm>
            <a:off x="1672997" y="5696904"/>
            <a:ext cx="5653181" cy="457081"/>
            <a:chOff x="1464852" y="4215178"/>
            <a:chExt cx="5391167" cy="396816"/>
          </a:xfrm>
        </p:grpSpPr>
        <p:sp>
          <p:nvSpPr>
            <p:cNvPr id="29" name="Rectangle 5"/>
            <p:cNvSpPr>
              <a:spLocks noChangeArrowheads="1"/>
            </p:cNvSpPr>
            <p:nvPr/>
          </p:nvSpPr>
          <p:spPr bwMode="auto">
            <a:xfrm>
              <a:off x="3311699" y="4267367"/>
              <a:ext cx="3544320" cy="293919"/>
            </a:xfrm>
            <a:prstGeom prst="rect">
              <a:avLst/>
            </a:prstGeom>
            <a:noFill/>
            <a:ln w="9525">
              <a:noFill/>
              <a:miter lim="800000"/>
              <a:headEnd/>
              <a:tailEnd/>
            </a:ln>
          </p:spPr>
          <p:txBody>
            <a:bodyPr wrap="square">
              <a:spAutoFit/>
            </a:bodyPr>
            <a:lstStyle/>
            <a:p>
              <a:r>
                <a:rPr lang="en-GB" sz="1600" dirty="0">
                  <a:solidFill>
                    <a:prstClr val="black"/>
                  </a:solidFill>
                  <a:latin typeface="Arial" pitchFamily="34" charset="0"/>
                  <a:cs typeface="Arial" pitchFamily="34" charset="0"/>
                  <a:hlinkClick r:id="rId14"/>
                </a:rPr>
                <a:t>www.youtube.com/SFEFILM</a:t>
              </a:r>
              <a:endParaRPr lang="en-GB" sz="1600" dirty="0">
                <a:solidFill>
                  <a:prstClr val="black"/>
                </a:solidFill>
                <a:latin typeface="Arial" pitchFamily="34" charset="0"/>
                <a:cs typeface="Arial" pitchFamily="34" charset="0"/>
              </a:endParaRPr>
            </a:p>
          </p:txBody>
        </p:sp>
        <p:pic>
          <p:nvPicPr>
            <p:cNvPr id="30" name="Picture 16" descr="Related image"/>
            <p:cNvPicPr>
              <a:picLocks noChangeAspect="1" noChangeArrowheads="1"/>
            </p:cNvPicPr>
            <p:nvPr/>
          </p:nvPicPr>
          <p:blipFill>
            <a:blip r:embed="rId15" cstate="print">
              <a:clrChange>
                <a:clrFrom>
                  <a:srgbClr val="FFFFFF"/>
                </a:clrFrom>
                <a:clrTo>
                  <a:srgbClr val="FFFFFF">
                    <a:alpha val="0"/>
                  </a:srgbClr>
                </a:clrTo>
              </a:clrChange>
            </a:blip>
            <a:srcRect l="17576" t="39286" r="25395" b="37735"/>
            <a:stretch>
              <a:fillRect/>
            </a:stretch>
          </p:blipFill>
          <p:spPr bwMode="auto">
            <a:xfrm>
              <a:off x="1464852" y="4215178"/>
              <a:ext cx="1587263" cy="396816"/>
            </a:xfrm>
            <a:prstGeom prst="rect">
              <a:avLst/>
            </a:prstGeom>
            <a:noFill/>
          </p:spPr>
        </p:pic>
      </p:grpSp>
      <p:sp>
        <p:nvSpPr>
          <p:cNvPr id="23" name="TextBox 14"/>
          <p:cNvSpPr txBox="1">
            <a:spLocks noGrp="1" noChangeArrowheads="1"/>
          </p:cNvSpPr>
          <p:nvPr>
            <p:ph type="title" idx="4294967295"/>
          </p:nvPr>
        </p:nvSpPr>
        <p:spPr bwMode="auto">
          <a:xfrm>
            <a:off x="259736" y="310191"/>
            <a:ext cx="7113752"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985F"/>
                </a:solidFill>
                <a:effectLst/>
                <a:uLnTx/>
                <a:uFillTx/>
                <a:latin typeface="Arial" pitchFamily="34" charset="0"/>
                <a:ea typeface="+mn-ea"/>
                <a:cs typeface="Arial" pitchFamily="34" charset="0"/>
              </a:rPr>
              <a:t>STUDENT FINANCE APPLICATIONS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GOV.UK/STUDENTFINANCE AND SFE ONLINE</a:t>
            </a:r>
          </a:p>
        </p:txBody>
      </p:sp>
      <p:sp>
        <p:nvSpPr>
          <p:cNvPr id="24" name="Rectangle 1">
            <a:extLst>
              <a:ext uri="{FF2B5EF4-FFF2-40B4-BE49-F238E27FC236}">
                <a16:creationId xmlns:a16="http://schemas.microsoft.com/office/drawing/2014/main" id="{6AE08DFC-B1D5-41EF-B1BC-9C6513A7735E}"/>
              </a:ext>
            </a:extLst>
          </p:cNvPr>
          <p:cNvSpPr>
            <a:spLocks noChangeArrowheads="1"/>
          </p:cNvSpPr>
          <p:nvPr/>
        </p:nvSpPr>
        <p:spPr bwMode="auto">
          <a:xfrm>
            <a:off x="212258" y="1724428"/>
            <a:ext cx="8823325" cy="646331"/>
          </a:xfrm>
          <a:prstGeom prst="rect">
            <a:avLst/>
          </a:prstGeom>
          <a:noFill/>
          <a:ln w="9525">
            <a:noFill/>
            <a:miter lim="800000"/>
            <a:headEnd/>
            <a:tailEnd/>
          </a:ln>
        </p:spPr>
        <p:txBody>
          <a:bodyPr>
            <a:spAutoFit/>
          </a:bodyPr>
          <a:lstStyle/>
          <a:p>
            <a:pPr marL="360000" indent="-358775"/>
            <a:r>
              <a:rPr lang="en-GB" dirty="0">
                <a:solidFill>
                  <a:prstClr val="black"/>
                </a:solidFill>
                <a:latin typeface="Arial" pitchFamily="34" charset="0"/>
                <a:cs typeface="Arial" pitchFamily="34" charset="0"/>
              </a:rPr>
              <a:t>More information about student finance can be found on GOV.UK and across the</a:t>
            </a:r>
          </a:p>
          <a:p>
            <a:pPr marL="360000" indent="-358775"/>
            <a:r>
              <a:rPr lang="en-GB" dirty="0">
                <a:solidFill>
                  <a:prstClr val="black"/>
                </a:solidFill>
                <a:latin typeface="Arial" pitchFamily="34" charset="0"/>
                <a:cs typeface="Arial" pitchFamily="34" charset="0"/>
              </a:rPr>
              <a:t>SFE social media channels:</a:t>
            </a:r>
          </a:p>
        </p:txBody>
      </p:sp>
      <p:pic>
        <p:nvPicPr>
          <p:cNvPr id="1026" name="Picture 2">
            <a:hlinkClick r:id="rId16"/>
            <a:extLst>
              <a:ext uri="{C183D7F6-B498-43B3-948B-1728B52AA6E4}">
                <adec:decorative xmlns:adec="http://schemas.microsoft.com/office/drawing/2017/decorative" val="1"/>
              </a:ext>
            </a:extLst>
          </p:cNvPr>
          <p:cNvPicPr>
            <a:picLocks noChangeAspect="1" noChangeArrowheads="1"/>
          </p:cNvPicPr>
          <p:nvPr/>
        </p:nvPicPr>
        <p:blipFill rotWithShape="1">
          <a:blip r:embed="rId17" cstate="print"/>
          <a:srcRect l="20356" t="8621" r="22209" b="33956"/>
          <a:stretch/>
        </p:blipFill>
        <p:spPr bwMode="auto">
          <a:xfrm>
            <a:off x="1269682" y="2634205"/>
            <a:ext cx="6512573" cy="3660788"/>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14067" y="2592235"/>
            <a:ext cx="8166659" cy="175432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STUDENT FINANCE 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REPAYMENT</a:t>
            </a:r>
          </a:p>
        </p:txBody>
      </p:sp>
      <p:pic>
        <p:nvPicPr>
          <p:cNvPr id="2" name="Picture 1"/>
          <p:cNvPicPr>
            <a:picLocks noChangeAspect="1"/>
          </p:cNvPicPr>
          <p:nvPr/>
        </p:nvPicPr>
        <p:blipFill>
          <a:blip r:embed="rId2"/>
          <a:stretch>
            <a:fillRect/>
          </a:stretch>
        </p:blipFill>
        <p:spPr>
          <a:xfrm>
            <a:off x="414067" y="408227"/>
            <a:ext cx="3042168" cy="10364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p:cNvSpPr txBox="1">
            <a:spLocks noGrp="1" noChangeArrowheads="1"/>
          </p:cNvSpPr>
          <p:nvPr>
            <p:ph type="title" idx="4294967295"/>
          </p:nvPr>
        </p:nvSpPr>
        <p:spPr bwMode="auto">
          <a:xfrm>
            <a:off x="259736" y="310191"/>
            <a:ext cx="6602413" cy="81597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C30052"/>
                </a:solidFill>
                <a:effectLst/>
                <a:uLnTx/>
                <a:uFillTx/>
                <a:latin typeface="Arial" pitchFamily="34" charset="0"/>
                <a:ea typeface="+mn-ea"/>
                <a:cs typeface="Arial" pitchFamily="34" charset="0"/>
              </a:rPr>
              <a:t>STUDENT LOAN REPAYMENT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THREE THINGS TO KNOW</a:t>
            </a:r>
          </a:p>
        </p:txBody>
      </p:sp>
      <p:grpSp>
        <p:nvGrpSpPr>
          <p:cNvPr id="2" name="Group 16">
            <a:extLst>
              <a:ext uri="{C183D7F6-B498-43B3-948B-1728B52AA6E4}">
                <adec:decorative xmlns:adec="http://schemas.microsoft.com/office/drawing/2017/decorative" val="1"/>
              </a:ext>
            </a:extLst>
          </p:cNvPr>
          <p:cNvGrpSpPr/>
          <p:nvPr/>
        </p:nvGrpSpPr>
        <p:grpSpPr>
          <a:xfrm>
            <a:off x="330811" y="1921174"/>
            <a:ext cx="8355949" cy="3764898"/>
            <a:chOff x="9868989" y="3361116"/>
            <a:chExt cx="8355949" cy="3764898"/>
          </a:xfrm>
        </p:grpSpPr>
        <p:grpSp>
          <p:nvGrpSpPr>
            <p:cNvPr id="3" name="Group 106"/>
            <p:cNvGrpSpPr/>
            <p:nvPr/>
          </p:nvGrpSpPr>
          <p:grpSpPr>
            <a:xfrm>
              <a:off x="10515609" y="5869917"/>
              <a:ext cx="1711735" cy="1256097"/>
              <a:chOff x="8576448" y="7414936"/>
              <a:chExt cx="1711735" cy="1256097"/>
            </a:xfrm>
          </p:grpSpPr>
          <p:sp>
            <p:nvSpPr>
              <p:cNvPr id="36"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37" name="Oval 36"/>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43"/>
            <p:cNvGrpSpPr/>
            <p:nvPr/>
          </p:nvGrpSpPr>
          <p:grpSpPr>
            <a:xfrm>
              <a:off x="9868989" y="3361116"/>
              <a:ext cx="8355949" cy="3717625"/>
              <a:chOff x="-2709550" y="1703571"/>
              <a:chExt cx="8355949" cy="3717625"/>
            </a:xfrm>
          </p:grpSpPr>
          <p:sp>
            <p:nvSpPr>
              <p:cNvPr id="21" name="Rectangle 20"/>
              <p:cNvSpPr/>
              <p:nvPr/>
            </p:nvSpPr>
            <p:spPr>
              <a:xfrm>
                <a:off x="-2709550" y="1703571"/>
                <a:ext cx="8355949" cy="371762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2658159" y="1785299"/>
                <a:ext cx="8177790" cy="3342041"/>
                <a:chOff x="426235" y="2194732"/>
                <a:chExt cx="8177790" cy="3342041"/>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33"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34" name="Oval 33"/>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32" name="TextBox 31"/>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426235" y="2194732"/>
                  <a:ext cx="8177790" cy="3342041"/>
                  <a:chOff x="453528" y="1512347"/>
                  <a:chExt cx="8177790" cy="3342041"/>
                </a:xfrm>
              </p:grpSpPr>
              <p:sp>
                <p:nvSpPr>
                  <p:cNvPr id="28" name="Oval 27"/>
                  <p:cNvSpPr/>
                  <p:nvPr/>
                </p:nvSpPr>
                <p:spPr>
                  <a:xfrm>
                    <a:off x="453528" y="1884784"/>
                    <a:ext cx="2969604" cy="2969604"/>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p:nvSpPr>
                <p:spPr>
                  <a:xfrm>
                    <a:off x="3669419" y="1512347"/>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6295833"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TextBox 3"/>
                <p:cNvSpPr txBox="1"/>
                <p:nvPr/>
              </p:nvSpPr>
              <p:spPr>
                <a:xfrm rot="20882373">
                  <a:off x="1231019" y="3554816"/>
                  <a:ext cx="1362297" cy="954107"/>
                </a:xfrm>
                <a:prstGeom prst="rect">
                  <a:avLst/>
                </a:prstGeom>
                <a:noFill/>
              </p:spPr>
              <p:txBody>
                <a:bodyPr wrap="none" rtlCol="0">
                  <a:spAutoFit/>
                </a:bodyPr>
                <a:lstStyle/>
                <a:p>
                  <a:pPr algn="ctr"/>
                  <a:r>
                    <a:rPr lang="en-GB" sz="2800" dirty="0">
                      <a:solidFill>
                        <a:schemeClr val="bg1"/>
                      </a:solidFill>
                      <a:latin typeface="Arial" pitchFamily="34" charset="0"/>
                      <a:cs typeface="Arial" pitchFamily="34" charset="0"/>
                    </a:rPr>
                    <a:t>THE</a:t>
                  </a:r>
                </a:p>
                <a:p>
                  <a:pPr algn="ctr"/>
                  <a:r>
                    <a:rPr lang="en-GB" sz="2800" b="1" dirty="0">
                      <a:solidFill>
                        <a:schemeClr val="bg1"/>
                      </a:solidFill>
                      <a:latin typeface="Arial" pitchFamily="34" charset="0"/>
                      <a:cs typeface="Arial" pitchFamily="34" charset="0"/>
                    </a:rPr>
                    <a:t>FACTS</a:t>
                  </a:r>
                </a:p>
              </p:txBody>
            </p:sp>
            <p:sp>
              <p:nvSpPr>
                <p:cNvPr id="26" name="TextBox 25"/>
                <p:cNvSpPr txBox="1"/>
                <p:nvPr/>
              </p:nvSpPr>
              <p:spPr>
                <a:xfrm>
                  <a:off x="4061577" y="2928764"/>
                  <a:ext cx="1552028" cy="830997"/>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THE</a:t>
                  </a:r>
                </a:p>
                <a:p>
                  <a:pPr algn="ctr"/>
                  <a:r>
                    <a:rPr lang="en-GB" sz="2400" b="1" dirty="0">
                      <a:solidFill>
                        <a:schemeClr val="bg1"/>
                      </a:solidFill>
                      <a:latin typeface="Arial" pitchFamily="34" charset="0"/>
                      <a:cs typeface="Arial" pitchFamily="34" charset="0"/>
                    </a:rPr>
                    <a:t>FIGURES</a:t>
                  </a:r>
                </a:p>
              </p:txBody>
            </p:sp>
            <p:sp>
              <p:nvSpPr>
                <p:cNvPr id="27" name="TextBox 26"/>
                <p:cNvSpPr txBox="1"/>
                <p:nvPr/>
              </p:nvSpPr>
              <p:spPr>
                <a:xfrm rot="712777">
                  <a:off x="6625948" y="3508352"/>
                  <a:ext cx="1705916" cy="830997"/>
                </a:xfrm>
                <a:prstGeom prst="rect">
                  <a:avLst/>
                </a:prstGeom>
                <a:noFill/>
              </p:spPr>
              <p:txBody>
                <a:bodyPr wrap="none" rtlCol="0">
                  <a:spAutoFit/>
                </a:bodyPr>
                <a:lstStyle/>
                <a:p>
                  <a:pPr algn="ctr"/>
                  <a:r>
                    <a:rPr lang="en-GB" sz="2400" dirty="0">
                      <a:solidFill>
                        <a:schemeClr val="bg1"/>
                      </a:solidFill>
                      <a:latin typeface="Arial" pitchFamily="34" charset="0"/>
                      <a:cs typeface="Arial" pitchFamily="34" charset="0"/>
                    </a:rPr>
                    <a:t>THE</a:t>
                  </a:r>
                </a:p>
                <a:p>
                  <a:pPr algn="ctr"/>
                  <a:r>
                    <a:rPr lang="en-GB" sz="2400" b="1" dirty="0">
                      <a:solidFill>
                        <a:schemeClr val="bg1"/>
                      </a:solidFill>
                      <a:latin typeface="Arial" pitchFamily="34" charset="0"/>
                      <a:cs typeface="Arial" pitchFamily="34" charset="0"/>
                    </a:rPr>
                    <a:t>INTEREST</a:t>
                  </a:r>
                </a:p>
              </p:txBody>
            </p:sp>
          </p:grpSp>
        </p:grpSp>
      </p:grpSp>
    </p:spTree>
    <p:extLst>
      <p:ext uri="{BB962C8B-B14F-4D97-AF65-F5344CB8AC3E}">
        <p14:creationId xmlns:p14="http://schemas.microsoft.com/office/powerpoint/2010/main" val="335616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21977" y="1807695"/>
            <a:ext cx="8953500" cy="3693319"/>
          </a:xfrm>
          <a:prstGeom prst="rect">
            <a:avLst/>
          </a:prstGeom>
          <a:noFill/>
          <a:ln w="9525">
            <a:noFill/>
            <a:miter lim="800000"/>
            <a:headEnd/>
            <a:tailEnd/>
          </a:ln>
        </p:spPr>
        <p:txBody>
          <a:bodyPr>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academic</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year 2024/25, loan repayment policies for undergraduate students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i</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n</a:t>
            </a:r>
            <a:r>
              <a:rPr lang="en-GB" dirty="0">
                <a:solidFill>
                  <a:prstClr val="black"/>
                </a:solidFill>
                <a:latin typeface="Arial" pitchFamily="34" charset="0"/>
                <a:cs typeface="Arial" pitchFamily="34" charset="0"/>
              </a:rPr>
              <a:t> </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England will be changing and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key</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facts about how repayments will work include;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 won’t have to make repayments until your income is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over a set threshold</a:t>
            </a:r>
            <a:r>
              <a:rPr lang="en-GB" dirty="0">
                <a:solidFill>
                  <a:prstClr val="black"/>
                </a:solidFill>
                <a:latin typeface="Arial" pitchFamily="34" charset="0"/>
                <a:cs typeface="Arial" pitchFamily="34" charset="0"/>
              </a:rPr>
              <a:t>, which is currently </a:t>
            </a:r>
            <a:r>
              <a:rPr lang="en-GB" b="1" dirty="0">
                <a:solidFill>
                  <a:prstClr val="black"/>
                </a:solidFill>
                <a:latin typeface="Arial" pitchFamily="34" charset="0"/>
                <a:cs typeface="Arial" pitchFamily="34" charset="0"/>
              </a:rPr>
              <a:t>£25,000 a year </a:t>
            </a:r>
            <a:r>
              <a:rPr lang="en-GB" dirty="0">
                <a:solidFill>
                  <a:prstClr val="black"/>
                </a:solidFill>
                <a:latin typeface="Arial" pitchFamily="34" charset="0"/>
                <a:cs typeface="Arial" pitchFamily="34" charset="0"/>
              </a:rPr>
              <a:t>until </a:t>
            </a:r>
            <a:r>
              <a:rPr lang="en-GB" b="1" dirty="0">
                <a:solidFill>
                  <a:prstClr val="black"/>
                </a:solidFill>
                <a:latin typeface="Arial" pitchFamily="34" charset="0"/>
                <a:cs typeface="Arial" pitchFamily="34" charset="0"/>
              </a:rPr>
              <a:t>April 2027</a:t>
            </a:r>
            <a:r>
              <a:rPr kumimoji="0" lang="en-GB" sz="1800" b="1"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1"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rPr>
              <a:t>From April 2027 the threshold</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 is set to </a:t>
            </a:r>
            <a:r>
              <a:rPr kumimoji="0" lang="en-GB" sz="1800" b="1" i="0" u="none" strike="noStrike" kern="1200" cap="none" spc="0" normalizeH="0" noProof="0" dirty="0">
                <a:ln>
                  <a:noFill/>
                </a:ln>
                <a:solidFill>
                  <a:prstClr val="black"/>
                </a:solidFill>
                <a:effectLst/>
                <a:uLnTx/>
                <a:uFillTx/>
                <a:latin typeface="Arial" pitchFamily="34" charset="0"/>
                <a:cs typeface="Arial" pitchFamily="34" charset="0"/>
              </a:rPr>
              <a:t>rise annually </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with inflation (RPI)</a:t>
            </a:r>
            <a:endPar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 study a full-time course, you will be due to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start repaying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the April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after completing your course or leaving/withdrawing from higher education</a:t>
            </a: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your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income </a:t>
            </a:r>
            <a:r>
              <a:rPr lang="en-GB" b="1" noProof="0" dirty="0">
                <a:solidFill>
                  <a:prstClr val="black"/>
                </a:solidFill>
                <a:latin typeface="Arial" pitchFamily="34" charset="0"/>
                <a:cs typeface="Arial" pitchFamily="34" charset="0"/>
              </a:rPr>
              <a:t>drops</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below the threshold,</a:t>
            </a:r>
            <a:r>
              <a:rPr kumimoji="0" lang="en-GB" sz="1800" b="1"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your repayments will stop</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and </a:t>
            </a:r>
            <a:r>
              <a:rPr lang="en-GB" noProof="0" dirty="0">
                <a:solidFill>
                  <a:srgbClr val="000000"/>
                </a:solidFill>
                <a:latin typeface="Arial" pitchFamily="34" charset="0"/>
                <a:cs typeface="Arial" pitchFamily="34" charset="0"/>
              </a:rPr>
              <a:t>a</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ny outstanding balance will be written off </a:t>
            </a:r>
            <a:r>
              <a:rPr lang="en-GB" b="1" dirty="0">
                <a:solidFill>
                  <a:srgbClr val="000000"/>
                </a:solidFill>
                <a:latin typeface="Arial" pitchFamily="34" charset="0"/>
                <a:cs typeface="Arial" pitchFamily="34" charset="0"/>
              </a:rPr>
              <a:t>40</a:t>
            </a:r>
            <a:r>
              <a:rPr kumimoji="0" lang="en-GB" sz="1800" b="1" i="0" u="none" strike="noStrike" kern="1200" cap="none" spc="0" normalizeH="0" baseline="0" noProof="0" dirty="0">
                <a:ln>
                  <a:noFill/>
                </a:ln>
                <a:solidFill>
                  <a:srgbClr val="000000"/>
                </a:solidFill>
                <a:effectLst/>
                <a:uLnTx/>
                <a:uFillTx/>
                <a:latin typeface="Arial" pitchFamily="34" charset="0"/>
                <a:cs typeface="Arial" pitchFamily="34" charset="0"/>
              </a:rPr>
              <a:t> years </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after entering repayment</a:t>
            </a:r>
          </a:p>
        </p:txBody>
      </p:sp>
      <p:sp>
        <p:nvSpPr>
          <p:cNvPr id="10" name="TextBox 14">
            <a:extLst>
              <a:ext uri="{FF2B5EF4-FFF2-40B4-BE49-F238E27FC236}">
                <a16:creationId xmlns:a16="http://schemas.microsoft.com/office/drawing/2014/main" id="{1F6C19DF-C3CC-47C3-B220-82E00A0B38B8}"/>
              </a:ext>
            </a:extLst>
          </p:cNvPr>
          <p:cNvSpPr txBox="1">
            <a:spLocks noGrp="1" noChangeArrowheads="1"/>
          </p:cNvSpPr>
          <p:nvPr>
            <p:ph type="title" idx="4294967295"/>
          </p:nvPr>
        </p:nvSpPr>
        <p:spPr bwMode="auto">
          <a:xfrm>
            <a:off x="259736" y="310191"/>
            <a:ext cx="770482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C30052"/>
                </a:solidFill>
                <a:effectLst/>
                <a:uLnTx/>
                <a:uFillTx/>
                <a:latin typeface="Arial" pitchFamily="34" charset="0"/>
                <a:ea typeface="+mn-ea"/>
                <a:cs typeface="Arial" pitchFamily="34" charset="0"/>
              </a:rPr>
              <a:t>STUDENT LOAN REPAYMENT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POST-2024/25 INCOME CONTINGENT PLAN OVERVIEW</a:t>
            </a:r>
          </a:p>
        </p:txBody>
      </p:sp>
      <p:sp>
        <p:nvSpPr>
          <p:cNvPr id="4" name="TextBox 4">
            <a:extLst>
              <a:ext uri="{FF2B5EF4-FFF2-40B4-BE49-F238E27FC236}">
                <a16:creationId xmlns:a16="http://schemas.microsoft.com/office/drawing/2014/main" id="{E80DC9CB-AA75-47E3-9DA9-0AEF59E0A67A}"/>
              </a:ext>
            </a:extLst>
          </p:cNvPr>
          <p:cNvSpPr txBox="1">
            <a:spLocks noChangeArrowheads="1"/>
          </p:cNvSpPr>
          <p:nvPr/>
        </p:nvSpPr>
        <p:spPr bwMode="auto">
          <a:xfrm>
            <a:off x="588920" y="6380778"/>
            <a:ext cx="8530696" cy="34920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educationhub.blog.gov.uk/2022/02/24/get-the-facts-about-student-loan-reform </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9014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190500" y="1469496"/>
            <a:ext cx="8953500" cy="2862322"/>
          </a:xfrm>
          <a:prstGeom prst="rect">
            <a:avLst/>
          </a:prstGeom>
          <a:noFill/>
          <a:ln w="9525">
            <a:noFill/>
            <a:miter lim="800000"/>
            <a:headEnd/>
            <a:tailEnd/>
          </a:ln>
        </p:spPr>
        <p:txBody>
          <a:bodyPr>
            <a:spAutoFit/>
          </a:bodyPr>
          <a:lstStyle/>
          <a:p>
            <a:pPr marL="360000" indent="-360000"/>
            <a:r>
              <a:rPr lang="en-GB" dirty="0">
                <a:latin typeface="Arial" pitchFamily="34" charset="0"/>
                <a:cs typeface="Arial" pitchFamily="34" charset="0"/>
              </a:rPr>
              <a:t>Interest on a student loan will start being added as soon as the first payments are    </a:t>
            </a:r>
          </a:p>
          <a:p>
            <a:pPr marL="360000" indent="-360000"/>
            <a:r>
              <a:rPr lang="en-GB" dirty="0">
                <a:latin typeface="Arial" pitchFamily="34" charset="0"/>
                <a:cs typeface="Arial" pitchFamily="34" charset="0"/>
              </a:rPr>
              <a:t>released:</a:t>
            </a:r>
          </a:p>
          <a:p>
            <a:pPr marL="360000" indent="-360000"/>
            <a:endParaRPr lang="en-GB" dirty="0">
              <a:latin typeface="Arial" pitchFamily="34" charset="0"/>
              <a:cs typeface="Arial" pitchFamily="34" charset="0"/>
            </a:endParaRPr>
          </a:p>
          <a:p>
            <a:pPr marL="360000" indent="-360000">
              <a:buFont typeface="Arial" pitchFamily="34" charset="0"/>
              <a:buChar char="•"/>
            </a:pPr>
            <a:r>
              <a:rPr lang="en-GB" dirty="0">
                <a:latin typeface="Arial" pitchFamily="34" charset="0"/>
                <a:cs typeface="Arial" pitchFamily="34" charset="0"/>
              </a:rPr>
              <a:t>For students starting courses from academic year 2025/26, interest rates will be </a:t>
            </a:r>
            <a:r>
              <a:rPr lang="en-GB" b="1" dirty="0">
                <a:latin typeface="Arial" pitchFamily="34" charset="0"/>
                <a:cs typeface="Arial" pitchFamily="34" charset="0"/>
              </a:rPr>
              <a:t>RPI +0% - this means </a:t>
            </a:r>
            <a:r>
              <a:rPr lang="en-GB" b="1" dirty="0">
                <a:solidFill>
                  <a:srgbClr val="000000"/>
                </a:solidFill>
                <a:latin typeface="Arial" pitchFamily="34" charset="0"/>
                <a:cs typeface="Arial" pitchFamily="34" charset="0"/>
              </a:rPr>
              <a:t>the value of the loan in real terms does not change</a:t>
            </a:r>
            <a:endParaRPr lang="en-GB" b="1" dirty="0">
              <a:latin typeface="Arial" pitchFamily="34" charset="0"/>
              <a:cs typeface="Arial" pitchFamily="34" charset="0"/>
            </a:endParaRPr>
          </a:p>
          <a:p>
            <a:endParaRPr lang="en-GB" dirty="0">
              <a:latin typeface="Arial" pitchFamily="34" charset="0"/>
              <a:cs typeface="Arial" pitchFamily="34" charset="0"/>
            </a:endParaRPr>
          </a:p>
          <a:p>
            <a:pPr marL="360000" indent="-360000">
              <a:buFont typeface="Arial" pitchFamily="34" charset="0"/>
              <a:buChar char="•"/>
            </a:pPr>
            <a:r>
              <a:rPr lang="en-GB" dirty="0">
                <a:latin typeface="Arial" pitchFamily="34" charset="0"/>
                <a:cs typeface="Arial" pitchFamily="34" charset="0"/>
              </a:rPr>
              <a:t>RPI is Retail Prices Index and the rate applied for student loans is set</a:t>
            </a:r>
            <a:r>
              <a:rPr lang="en-US" dirty="0">
                <a:latin typeface="Arial" pitchFamily="34" charset="0"/>
                <a:cs typeface="Arial" pitchFamily="34" charset="0"/>
              </a:rPr>
              <a:t> annually </a:t>
            </a:r>
          </a:p>
          <a:p>
            <a:endParaRPr lang="en-US" dirty="0">
              <a:latin typeface="Arial" pitchFamily="34" charset="0"/>
              <a:cs typeface="Arial" pitchFamily="34" charset="0"/>
            </a:endParaRPr>
          </a:p>
          <a:p>
            <a:pPr marL="285750" indent="-285750">
              <a:buFont typeface="Arial" panose="020B0604020202020204" pitchFamily="34" charset="0"/>
              <a:buChar char="•"/>
            </a:pPr>
            <a:r>
              <a:rPr lang="en-US" b="1" dirty="0">
                <a:solidFill>
                  <a:srgbClr val="000000"/>
                </a:solidFill>
                <a:latin typeface="Arial" pitchFamily="34" charset="0"/>
                <a:cs typeface="Arial" pitchFamily="34" charset="0"/>
              </a:rPr>
              <a:t>Repayments are calculated at 9% of all income above the £25,000 threshold</a:t>
            </a:r>
          </a:p>
          <a:p>
            <a:endParaRPr lang="en-GB" dirty="0">
              <a:latin typeface="Arial" pitchFamily="34" charset="0"/>
              <a:cs typeface="Arial" pitchFamily="34" charset="0"/>
            </a:endParaRPr>
          </a:p>
        </p:txBody>
      </p:sp>
      <p:sp>
        <p:nvSpPr>
          <p:cNvPr id="4" name="TextBox 14"/>
          <p:cNvSpPr txBox="1">
            <a:spLocks noGrp="1" noChangeArrowheads="1"/>
          </p:cNvSpPr>
          <p:nvPr>
            <p:ph type="title" idx="4294967295"/>
          </p:nvPr>
        </p:nvSpPr>
        <p:spPr bwMode="auto">
          <a:xfrm>
            <a:off x="259736" y="310191"/>
            <a:ext cx="6602413" cy="81597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C30052"/>
                </a:solidFill>
                <a:effectLst/>
                <a:uLnTx/>
                <a:uFillTx/>
                <a:latin typeface="Arial" pitchFamily="34" charset="0"/>
                <a:ea typeface="+mn-ea"/>
                <a:cs typeface="Arial" pitchFamily="34" charset="0"/>
              </a:rPr>
              <a:t>STUDENT LOAN REPAYMENT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POST-2024/25 STUDENT LOANS – THE INTEREST</a:t>
            </a:r>
          </a:p>
        </p:txBody>
      </p:sp>
      <p:sp>
        <p:nvSpPr>
          <p:cNvPr id="2" name="Rectangle 1">
            <a:extLst>
              <a:ext uri="{FF2B5EF4-FFF2-40B4-BE49-F238E27FC236}">
                <a16:creationId xmlns:a16="http://schemas.microsoft.com/office/drawing/2014/main" id="{07C74929-D17E-B1B4-7FA1-0303C202346B}"/>
              </a:ext>
            </a:extLst>
          </p:cNvPr>
          <p:cNvSpPr/>
          <p:nvPr/>
        </p:nvSpPr>
        <p:spPr>
          <a:xfrm>
            <a:off x="259736" y="6063916"/>
            <a:ext cx="8563422" cy="67376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itchFamily="34" charset="0"/>
                <a:cs typeface="Arial" pitchFamily="34" charset="0"/>
              </a:rPr>
              <a:t>See </a:t>
            </a:r>
            <a:r>
              <a:rPr lang="en-GB"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www.gov.uk/repaying-your-student-loan</a:t>
            </a:r>
            <a:r>
              <a:rPr lang="en-GB" dirty="0">
                <a:solidFill>
                  <a:schemeClr val="tx1"/>
                </a:solidFill>
                <a:latin typeface="Arial" pitchFamily="34" charset="0"/>
                <a:cs typeface="Arial" pitchFamily="34" charset="0"/>
              </a:rPr>
              <a:t> for more information</a:t>
            </a:r>
          </a:p>
        </p:txBody>
      </p:sp>
      <p:graphicFrame>
        <p:nvGraphicFramePr>
          <p:cNvPr id="3" name="Diagram 2">
            <a:extLst>
              <a:ext uri="{FF2B5EF4-FFF2-40B4-BE49-F238E27FC236}">
                <a16:creationId xmlns:a16="http://schemas.microsoft.com/office/drawing/2014/main" id="{5BC7BBC6-2A43-8F7A-03AD-AA49E7EAA3BA}"/>
              </a:ext>
            </a:extLst>
          </p:cNvPr>
          <p:cNvGraphicFramePr/>
          <p:nvPr>
            <p:extLst>
              <p:ext uri="{D42A27DB-BD31-4B8C-83A1-F6EECF244321}">
                <p14:modId xmlns:p14="http://schemas.microsoft.com/office/powerpoint/2010/main" val="3570584509"/>
              </p:ext>
            </p:extLst>
          </p:nvPr>
        </p:nvGraphicFramePr>
        <p:xfrm>
          <a:off x="259736" y="4331818"/>
          <a:ext cx="8624528" cy="14266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Rounded Corners 4">
            <a:extLst>
              <a:ext uri="{FF2B5EF4-FFF2-40B4-BE49-F238E27FC236}">
                <a16:creationId xmlns:a16="http://schemas.microsoft.com/office/drawing/2014/main" id="{32486B6C-30A6-D0E2-8D76-9D8668DB9C42}"/>
              </a:ext>
            </a:extLst>
          </p:cNvPr>
          <p:cNvSpPr/>
          <p:nvPr/>
        </p:nvSpPr>
        <p:spPr>
          <a:xfrm>
            <a:off x="259736" y="4459705"/>
            <a:ext cx="1023632" cy="1155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Student borrowed £30,000</a:t>
            </a:r>
          </a:p>
        </p:txBody>
      </p:sp>
      <p:sp>
        <p:nvSpPr>
          <p:cNvPr id="6" name="Rectangle: Rounded Corners 5">
            <a:extLst>
              <a:ext uri="{FF2B5EF4-FFF2-40B4-BE49-F238E27FC236}">
                <a16:creationId xmlns:a16="http://schemas.microsoft.com/office/drawing/2014/main" id="{8C3E2E3C-6626-D5BE-18AF-70985F3FBD67}"/>
              </a:ext>
            </a:extLst>
          </p:cNvPr>
          <p:cNvSpPr/>
          <p:nvPr/>
        </p:nvSpPr>
        <p:spPr>
          <a:xfrm>
            <a:off x="259736" y="4467726"/>
            <a:ext cx="1023632" cy="1155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Student borrowed £40,000</a:t>
            </a:r>
          </a:p>
        </p:txBody>
      </p:sp>
      <p:sp>
        <p:nvSpPr>
          <p:cNvPr id="7" name="Rectangle: Rounded Corners 6">
            <a:extLst>
              <a:ext uri="{FF2B5EF4-FFF2-40B4-BE49-F238E27FC236}">
                <a16:creationId xmlns:a16="http://schemas.microsoft.com/office/drawing/2014/main" id="{0EA507CA-067C-8182-1804-E98AC6C1B374}"/>
              </a:ext>
            </a:extLst>
          </p:cNvPr>
          <p:cNvSpPr/>
          <p:nvPr/>
        </p:nvSpPr>
        <p:spPr>
          <a:xfrm>
            <a:off x="259736" y="4459705"/>
            <a:ext cx="1023632" cy="1155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Student borrowed £50,000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4E9C8-0F74-C58D-56B8-539A2A8C0885}"/>
              </a:ext>
            </a:extLst>
          </p:cNvPr>
          <p:cNvPicPr>
            <a:picLocks noChangeAspect="1"/>
          </p:cNvPicPr>
          <p:nvPr/>
        </p:nvPicPr>
        <p:blipFill>
          <a:blip r:embed="rId2"/>
          <a:stretch>
            <a:fillRect/>
          </a:stretch>
        </p:blipFill>
        <p:spPr>
          <a:xfrm>
            <a:off x="1107078" y="593558"/>
            <a:ext cx="6861231" cy="5614737"/>
          </a:xfrm>
          <a:prstGeom prst="rect">
            <a:avLst/>
          </a:prstGeom>
        </p:spPr>
      </p:pic>
      <p:sp>
        <p:nvSpPr>
          <p:cNvPr id="2" name="Rectangle 1">
            <a:extLst>
              <a:ext uri="{FF2B5EF4-FFF2-40B4-BE49-F238E27FC236}">
                <a16:creationId xmlns:a16="http://schemas.microsoft.com/office/drawing/2014/main" id="{7E05F866-B89E-CE3F-D7BE-EEA1B48B9B9D}"/>
              </a:ext>
            </a:extLst>
          </p:cNvPr>
          <p:cNvSpPr/>
          <p:nvPr/>
        </p:nvSpPr>
        <p:spPr>
          <a:xfrm>
            <a:off x="3978442" y="1042737"/>
            <a:ext cx="1283369" cy="4170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A857E9C0-A0C6-6D08-D020-CB9637DCEE68}"/>
              </a:ext>
            </a:extLst>
          </p:cNvPr>
          <p:cNvSpPr/>
          <p:nvPr/>
        </p:nvSpPr>
        <p:spPr>
          <a:xfrm>
            <a:off x="4572000" y="1668379"/>
            <a:ext cx="2438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2A06B357-B773-A361-589F-B8224400009E}"/>
              </a:ext>
            </a:extLst>
          </p:cNvPr>
          <p:cNvSpPr/>
          <p:nvPr/>
        </p:nvSpPr>
        <p:spPr>
          <a:xfrm>
            <a:off x="4572000" y="2719137"/>
            <a:ext cx="2438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78EB51A-A428-8EA1-4791-336FCBC32BD6}"/>
              </a:ext>
            </a:extLst>
          </p:cNvPr>
          <p:cNvSpPr/>
          <p:nvPr/>
        </p:nvSpPr>
        <p:spPr>
          <a:xfrm>
            <a:off x="4620126" y="4732421"/>
            <a:ext cx="2438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4858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BCEAB71-7D60-CD9F-F251-D033B54677A7}"/>
              </a:ext>
            </a:extLst>
          </p:cNvPr>
          <p:cNvGraphicFramePr/>
          <p:nvPr>
            <p:extLst>
              <p:ext uri="{D42A27DB-BD31-4B8C-83A1-F6EECF244321}">
                <p14:modId xmlns:p14="http://schemas.microsoft.com/office/powerpoint/2010/main" val="3286373920"/>
              </p:ext>
            </p:extLst>
          </p:nvPr>
        </p:nvGraphicFramePr>
        <p:xfrm>
          <a:off x="259736" y="1155480"/>
          <a:ext cx="8624528" cy="1426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A1BA1895-4543-A6F2-91AF-4826FEBD9366}"/>
              </a:ext>
            </a:extLst>
          </p:cNvPr>
          <p:cNvGraphicFramePr/>
          <p:nvPr>
            <p:extLst>
              <p:ext uri="{D42A27DB-BD31-4B8C-83A1-F6EECF244321}">
                <p14:modId xmlns:p14="http://schemas.microsoft.com/office/powerpoint/2010/main" val="2907344131"/>
              </p:ext>
            </p:extLst>
          </p:nvPr>
        </p:nvGraphicFramePr>
        <p:xfrm>
          <a:off x="259736" y="2715689"/>
          <a:ext cx="8624528" cy="14266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2E581E5F-C3E6-BDC3-2959-D487078D70AA}"/>
              </a:ext>
            </a:extLst>
          </p:cNvPr>
          <p:cNvGraphicFramePr/>
          <p:nvPr>
            <p:extLst>
              <p:ext uri="{D42A27DB-BD31-4B8C-83A1-F6EECF244321}">
                <p14:modId xmlns:p14="http://schemas.microsoft.com/office/powerpoint/2010/main" val="972035828"/>
              </p:ext>
            </p:extLst>
          </p:nvPr>
        </p:nvGraphicFramePr>
        <p:xfrm>
          <a:off x="259736" y="4275898"/>
          <a:ext cx="8624528" cy="14266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ectangle 5">
            <a:extLst>
              <a:ext uri="{FF2B5EF4-FFF2-40B4-BE49-F238E27FC236}">
                <a16:creationId xmlns:a16="http://schemas.microsoft.com/office/drawing/2014/main" id="{1D89DB9D-5A17-F004-9962-22A718AF6C77}"/>
              </a:ext>
            </a:extLst>
          </p:cNvPr>
          <p:cNvSpPr/>
          <p:nvPr/>
        </p:nvSpPr>
        <p:spPr>
          <a:xfrm>
            <a:off x="259736" y="192505"/>
            <a:ext cx="8624528" cy="8293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Example calculations</a:t>
            </a:r>
          </a:p>
        </p:txBody>
      </p:sp>
      <p:sp>
        <p:nvSpPr>
          <p:cNvPr id="7" name="Rectangle 6">
            <a:extLst>
              <a:ext uri="{FF2B5EF4-FFF2-40B4-BE49-F238E27FC236}">
                <a16:creationId xmlns:a16="http://schemas.microsoft.com/office/drawing/2014/main" id="{C548A35D-55B5-38B6-8CA3-219B4069A1B7}"/>
              </a:ext>
            </a:extLst>
          </p:cNvPr>
          <p:cNvSpPr/>
          <p:nvPr/>
        </p:nvSpPr>
        <p:spPr>
          <a:xfrm>
            <a:off x="497305" y="5702519"/>
            <a:ext cx="7844590" cy="9629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*Total amount paid = £18000</a:t>
            </a:r>
          </a:p>
        </p:txBody>
      </p:sp>
    </p:spTree>
    <p:extLst>
      <p:ext uri="{BB962C8B-B14F-4D97-AF65-F5344CB8AC3E}">
        <p14:creationId xmlns:p14="http://schemas.microsoft.com/office/powerpoint/2010/main" val="10669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50146-3678-754F-71DE-7CC64B32D393}"/>
              </a:ext>
            </a:extLst>
          </p:cNvPr>
          <p:cNvPicPr>
            <a:picLocks noChangeAspect="1"/>
          </p:cNvPicPr>
          <p:nvPr/>
        </p:nvPicPr>
        <p:blipFill>
          <a:blip r:embed="rId2"/>
          <a:stretch>
            <a:fillRect/>
          </a:stretch>
        </p:blipFill>
        <p:spPr>
          <a:xfrm>
            <a:off x="421449" y="850231"/>
            <a:ext cx="8600346" cy="4620127"/>
          </a:xfrm>
          <a:prstGeom prst="rect">
            <a:avLst/>
          </a:prstGeom>
        </p:spPr>
      </p:pic>
      <p:sp>
        <p:nvSpPr>
          <p:cNvPr id="2" name="Rectangle 1">
            <a:extLst>
              <a:ext uri="{FF2B5EF4-FFF2-40B4-BE49-F238E27FC236}">
                <a16:creationId xmlns:a16="http://schemas.microsoft.com/office/drawing/2014/main" id="{60463CEE-B783-3C5A-0845-DF94D39C0AEC}"/>
              </a:ext>
            </a:extLst>
          </p:cNvPr>
          <p:cNvSpPr/>
          <p:nvPr/>
        </p:nvSpPr>
        <p:spPr>
          <a:xfrm>
            <a:off x="272716" y="850231"/>
            <a:ext cx="8749079" cy="537411"/>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095421-183E-9937-C5D6-96A171029E13}"/>
              </a:ext>
            </a:extLst>
          </p:cNvPr>
          <p:cNvSpPr/>
          <p:nvPr/>
        </p:nvSpPr>
        <p:spPr>
          <a:xfrm>
            <a:off x="272715" y="1371601"/>
            <a:ext cx="8749079" cy="72991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4B06E60-211C-9F77-0A88-A83B8694051D}"/>
              </a:ext>
            </a:extLst>
          </p:cNvPr>
          <p:cNvSpPr/>
          <p:nvPr/>
        </p:nvSpPr>
        <p:spPr>
          <a:xfrm>
            <a:off x="272715" y="2101515"/>
            <a:ext cx="8749079" cy="86627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6ECEF75-F91C-29D4-5F62-E2A35EF9B317}"/>
              </a:ext>
            </a:extLst>
          </p:cNvPr>
          <p:cNvSpPr/>
          <p:nvPr/>
        </p:nvSpPr>
        <p:spPr>
          <a:xfrm>
            <a:off x="272714" y="2983832"/>
            <a:ext cx="8749079" cy="109086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34C626D-3D28-61C4-F1A4-9FF37C82768A}"/>
              </a:ext>
            </a:extLst>
          </p:cNvPr>
          <p:cNvSpPr/>
          <p:nvPr/>
        </p:nvSpPr>
        <p:spPr>
          <a:xfrm>
            <a:off x="272714" y="4074694"/>
            <a:ext cx="8749079" cy="141170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1663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_rAsMuAlM"/>
          <p:cNvPicPr>
            <a:picLocks noRot="1" noChangeAspect="1"/>
          </p:cNvPicPr>
          <p:nvPr>
            <a:videoFile r:link="rId1"/>
          </p:nvPr>
        </p:nvPicPr>
        <p:blipFill>
          <a:blip r:embed="rId3"/>
          <a:stretch>
            <a:fillRect/>
          </a:stretch>
        </p:blipFill>
        <p:spPr>
          <a:xfrm>
            <a:off x="1434912" y="1392136"/>
            <a:ext cx="5884883" cy="4164037"/>
          </a:xfrm>
          <a:prstGeom prst="rect">
            <a:avLst/>
          </a:prstGeom>
        </p:spPr>
      </p:pic>
    </p:spTree>
    <p:extLst>
      <p:ext uri="{BB962C8B-B14F-4D97-AF65-F5344CB8AC3E}">
        <p14:creationId xmlns:p14="http://schemas.microsoft.com/office/powerpoint/2010/main" val="412956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4"/>
          <p:cNvSpPr txBox="1">
            <a:spLocks noGrp="1" noChangeArrowheads="1"/>
          </p:cNvSpPr>
          <p:nvPr>
            <p:ph type="title" idx="4294967295"/>
          </p:nvPr>
        </p:nvSpPr>
        <p:spPr bwMode="auto">
          <a:xfrm>
            <a:off x="258489" y="308162"/>
            <a:ext cx="5754688"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983AE"/>
                </a:solidFill>
                <a:effectLst/>
                <a:uLnTx/>
                <a:uFillTx/>
                <a:latin typeface="Arial" pitchFamily="34" charset="0"/>
                <a:ea typeface="+mn-ea"/>
                <a:cs typeface="Arial" pitchFamily="34" charset="0"/>
              </a:rPr>
              <a:t>STUDENT FINANCE ENGLAND</a:t>
            </a:r>
            <a:endParaRPr kumimoji="0" lang="en-US"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AN INTRODUCTION</a:t>
            </a:r>
          </a:p>
        </p:txBody>
      </p:sp>
      <p:sp>
        <p:nvSpPr>
          <p:cNvPr id="5" name="Rectangle 1"/>
          <p:cNvSpPr>
            <a:spLocks noChangeArrowheads="1"/>
          </p:cNvSpPr>
          <p:nvPr/>
        </p:nvSpPr>
        <p:spPr bwMode="auto">
          <a:xfrm>
            <a:off x="204711" y="1123770"/>
            <a:ext cx="9144000" cy="4483279"/>
          </a:xfrm>
          <a:prstGeom prst="rect">
            <a:avLst/>
          </a:prstGeom>
          <a:noFill/>
          <a:ln w="9525">
            <a:noFill/>
            <a:miter lim="800000"/>
            <a:headEnd/>
            <a:tailEnd/>
          </a:ln>
        </p:spPr>
        <p:txBody>
          <a:bodyPr anchor="ctr">
            <a:spAutoFit/>
          </a:bodyPr>
          <a:lstStyle/>
          <a:p>
            <a:pPr marL="360000" indent="-358775"/>
            <a:r>
              <a:rPr lang="en-US" b="1" dirty="0">
                <a:latin typeface="Arial" pitchFamily="34" charset="0"/>
                <a:ea typeface="Times New Roman" pitchFamily="18" charset="0"/>
                <a:cs typeface="Arial" pitchFamily="34" charset="0"/>
              </a:rPr>
              <a:t>S</a:t>
            </a:r>
            <a:r>
              <a:rPr lang="en-US" dirty="0">
                <a:latin typeface="Arial" pitchFamily="34" charset="0"/>
                <a:ea typeface="Times New Roman" pitchFamily="18" charset="0"/>
                <a:cs typeface="Arial" pitchFamily="34" charset="0"/>
              </a:rPr>
              <a:t>tudent </a:t>
            </a:r>
            <a:r>
              <a:rPr lang="en-US" b="1" dirty="0">
                <a:latin typeface="Arial" pitchFamily="34" charset="0"/>
                <a:ea typeface="Times New Roman" pitchFamily="18" charset="0"/>
                <a:cs typeface="Arial" pitchFamily="34" charset="0"/>
              </a:rPr>
              <a:t>F</a:t>
            </a:r>
            <a:r>
              <a:rPr lang="en-US" dirty="0">
                <a:latin typeface="Arial" pitchFamily="34" charset="0"/>
                <a:ea typeface="Times New Roman" pitchFamily="18" charset="0"/>
                <a:cs typeface="Arial" pitchFamily="34" charset="0"/>
              </a:rPr>
              <a:t>inance </a:t>
            </a:r>
            <a:r>
              <a:rPr lang="en-US" b="1" dirty="0">
                <a:latin typeface="Arial" pitchFamily="34" charset="0"/>
                <a:ea typeface="Times New Roman" pitchFamily="18" charset="0"/>
                <a:cs typeface="Arial" pitchFamily="34" charset="0"/>
              </a:rPr>
              <a:t>E</a:t>
            </a:r>
            <a:r>
              <a:rPr lang="en-US" dirty="0">
                <a:latin typeface="Arial" pitchFamily="34" charset="0"/>
                <a:ea typeface="Times New Roman" pitchFamily="18" charset="0"/>
                <a:cs typeface="Arial" pitchFamily="34" charset="0"/>
              </a:rPr>
              <a:t>ngland provide financial support on behalf of the UK government </a:t>
            </a:r>
          </a:p>
          <a:p>
            <a:pPr marL="360000" indent="-358775"/>
            <a:r>
              <a:rPr lang="en-US" dirty="0">
                <a:latin typeface="Arial" pitchFamily="34" charset="0"/>
                <a:ea typeface="Times New Roman" pitchFamily="18" charset="0"/>
                <a:cs typeface="Arial" pitchFamily="34" charset="0"/>
              </a:rPr>
              <a:t>to eligible students from England entering higher education in the UK:  </a:t>
            </a:r>
          </a:p>
          <a:p>
            <a:pPr marL="431800" indent="-358775">
              <a:buFont typeface="Arial" pitchFamily="34" charset="0"/>
              <a:buChar char="•"/>
            </a:pPr>
            <a:endParaRPr lang="en-US" dirty="0">
              <a:latin typeface="Arial" pitchFamily="34" charset="0"/>
              <a:ea typeface="Times New Roman" pitchFamily="18" charset="0"/>
              <a:cs typeface="Arial" pitchFamily="34" charset="0"/>
            </a:endParaRPr>
          </a:p>
          <a:p>
            <a:pPr marL="431800" indent="-358775">
              <a:buFont typeface="Arial" pitchFamily="34" charset="0"/>
              <a:buChar char="•"/>
            </a:pPr>
            <a:r>
              <a:rPr lang="en-GB" dirty="0">
                <a:latin typeface="Arial" pitchFamily="34" charset="0"/>
                <a:ea typeface="Times New Roman" pitchFamily="18" charset="0"/>
                <a:cs typeface="Arial" pitchFamily="34" charset="0"/>
              </a:rPr>
              <a:t>Two main costs you will have while studying are:</a:t>
            </a:r>
          </a:p>
          <a:p>
            <a:pPr marL="889000" lvl="1" indent="-358775">
              <a:buFont typeface="Arial" pitchFamily="34" charset="0"/>
              <a:buChar char="•"/>
            </a:pPr>
            <a:r>
              <a:rPr lang="en-GB" b="1" dirty="0">
                <a:latin typeface="Arial" pitchFamily="34" charset="0"/>
                <a:ea typeface="Times New Roman" pitchFamily="18" charset="0"/>
                <a:cs typeface="Arial" pitchFamily="34" charset="0"/>
              </a:rPr>
              <a:t>tuition fees</a:t>
            </a:r>
            <a:r>
              <a:rPr lang="en-GB" dirty="0">
                <a:latin typeface="Arial" pitchFamily="34" charset="0"/>
                <a:ea typeface="Times New Roman" pitchFamily="18" charset="0"/>
                <a:cs typeface="Arial" pitchFamily="34" charset="0"/>
              </a:rPr>
              <a:t>, and </a:t>
            </a:r>
          </a:p>
          <a:p>
            <a:pPr marL="889000" lvl="1" indent="-358775">
              <a:buFont typeface="Arial" pitchFamily="34" charset="0"/>
              <a:buChar char="•"/>
            </a:pPr>
            <a:r>
              <a:rPr lang="en-GB" b="1" dirty="0">
                <a:latin typeface="Arial" pitchFamily="34" charset="0"/>
                <a:ea typeface="Times New Roman" pitchFamily="18" charset="0"/>
                <a:cs typeface="Arial" pitchFamily="34" charset="0"/>
              </a:rPr>
              <a:t>living costs</a:t>
            </a:r>
          </a:p>
          <a:p>
            <a:pPr marL="431800" indent="-358775">
              <a:buFont typeface="Arial" pitchFamily="34" charset="0"/>
              <a:buChar char="•"/>
            </a:pPr>
            <a:endParaRPr lang="en-GB" dirty="0">
              <a:latin typeface="Arial" pitchFamily="34" charset="0"/>
              <a:ea typeface="Times New Roman" pitchFamily="18" charset="0"/>
              <a:cs typeface="Arial" pitchFamily="34" charset="0"/>
            </a:endParaRPr>
          </a:p>
          <a:p>
            <a:pPr marL="360000" indent="-358775"/>
            <a:r>
              <a:rPr lang="en-GB" b="1" dirty="0">
                <a:latin typeface="Arial" pitchFamily="34" charset="0"/>
                <a:ea typeface="Times New Roman" pitchFamily="18" charset="0"/>
                <a:cs typeface="Arial" pitchFamily="34" charset="0"/>
              </a:rPr>
              <a:t>SFE make funding available to help students with both.</a:t>
            </a:r>
          </a:p>
          <a:p>
            <a:pPr marL="431800" indent="-358775" eaLnBrk="0" hangingPunct="0">
              <a:buFont typeface="Arial" pitchFamily="34" charset="0"/>
              <a:buChar char="•"/>
            </a:pPr>
            <a:endParaRPr lang="en-US" dirty="0">
              <a:latin typeface="Arial" pitchFamily="34" charset="0"/>
              <a:ea typeface="Calibri" pitchFamily="34" charset="0"/>
              <a:cs typeface="Arial" pitchFamily="34" charset="0"/>
            </a:endParaRPr>
          </a:p>
          <a:p>
            <a:pPr marL="431800" indent="-358775" eaLnBrk="0" hangingPunct="0">
              <a:buFont typeface="Arial" pitchFamily="34" charset="0"/>
              <a:buChar char="•"/>
            </a:pPr>
            <a:r>
              <a:rPr lang="en-US" dirty="0">
                <a:latin typeface="Arial" pitchFamily="34" charset="0"/>
                <a:ea typeface="Calibri" pitchFamily="34" charset="0"/>
                <a:cs typeface="Arial" pitchFamily="34" charset="0"/>
              </a:rPr>
              <a:t>You may be able to get a range of financial help and support, depending on; </a:t>
            </a:r>
          </a:p>
          <a:p>
            <a:pPr marL="431800" indent="-358775" eaLnBrk="0" hangingPunct="0"/>
            <a:endParaRPr lang="en-US" dirty="0">
              <a:latin typeface="Arial" pitchFamily="34" charset="0"/>
              <a:ea typeface="Calibri" pitchFamily="34" charset="0"/>
              <a:cs typeface="Arial" pitchFamily="34" charset="0"/>
            </a:endParaRPr>
          </a:p>
          <a:p>
            <a:pPr marL="720000" indent="-358775" eaLnBrk="0" hangingPunct="0">
              <a:spcAft>
                <a:spcPts val="2000"/>
              </a:spcAft>
              <a:buFont typeface="Arial" pitchFamily="34" charset="0"/>
              <a:buChar char="•"/>
            </a:pPr>
            <a:r>
              <a:rPr lang="en-US" dirty="0">
                <a:latin typeface="Arial" pitchFamily="34" charset="0"/>
                <a:ea typeface="Calibri" pitchFamily="34" charset="0"/>
                <a:cs typeface="Arial" pitchFamily="34" charset="0"/>
              </a:rPr>
              <a:t>Your course and where you live and study</a:t>
            </a:r>
          </a:p>
          <a:p>
            <a:pPr marL="720000" indent="-358775" eaLnBrk="0" hangingPunct="0">
              <a:spcAft>
                <a:spcPts val="2000"/>
              </a:spcAft>
              <a:buFont typeface="Arial" pitchFamily="34" charset="0"/>
              <a:buChar char="•"/>
            </a:pPr>
            <a:r>
              <a:rPr lang="en-US" dirty="0">
                <a:latin typeface="Arial" pitchFamily="34" charset="0"/>
                <a:ea typeface="Calibri" pitchFamily="34" charset="0"/>
                <a:cs typeface="Arial" pitchFamily="34" charset="0"/>
              </a:rPr>
              <a:t>Your household income</a:t>
            </a:r>
          </a:p>
          <a:p>
            <a:pPr marL="720000" indent="-358775" eaLnBrk="0" hangingPunct="0">
              <a:spcAft>
                <a:spcPts val="1200"/>
              </a:spcAft>
              <a:buFont typeface="Arial" pitchFamily="34" charset="0"/>
              <a:buChar char="•"/>
            </a:pPr>
            <a:r>
              <a:rPr lang="en-US" dirty="0">
                <a:latin typeface="Arial" pitchFamily="34" charset="0"/>
                <a:ea typeface="Calibri" pitchFamily="34" charset="0"/>
                <a:cs typeface="Arial" pitchFamily="34" charset="0"/>
              </a:rPr>
              <a:t>Your personal circumstances</a:t>
            </a:r>
          </a:p>
        </p:txBody>
      </p:sp>
      <p:grpSp>
        <p:nvGrpSpPr>
          <p:cNvPr id="2" name="Group 9" descr="Figures in these slides are for academic year (AY) 2022/23 and subject  to change in future years based on government policy&#10;"/>
          <p:cNvGrpSpPr/>
          <p:nvPr/>
        </p:nvGrpSpPr>
        <p:grpSpPr>
          <a:xfrm>
            <a:off x="204711" y="5738588"/>
            <a:ext cx="8618056" cy="923330"/>
            <a:chOff x="-1583146" y="3432097"/>
            <a:chExt cx="8618056"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p:cNvSpPr>
              <a:spLocks noChangeArrowheads="1"/>
            </p:cNvSpPr>
            <p:nvPr/>
          </p:nvSpPr>
          <p:spPr bwMode="auto">
            <a:xfrm>
              <a:off x="-821463" y="3576369"/>
              <a:ext cx="7825803"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Figures in these slides are for academic year (AY) 2025/26 and subject  </a:t>
              </a:r>
            </a:p>
            <a:p>
              <a:pPr marL="432000" indent="-360000">
                <a:defRPr/>
              </a:pPr>
              <a:r>
                <a:rPr lang="en-GB" dirty="0">
                  <a:latin typeface="Arial" pitchFamily="34" charset="0"/>
                  <a:cs typeface="Arial" pitchFamily="34" charset="0"/>
                </a:rPr>
                <a:t>to change in future years based on government policy</a:t>
              </a:r>
            </a:p>
          </p:txBody>
        </p:sp>
        <p:sp>
          <p:nvSpPr>
            <p:cNvPr id="9" name="Oval 8"/>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pic>
        <p:nvPicPr>
          <p:cNvPr id="11" name="Picture 10">
            <a:hlinkClick r:id="rId3"/>
          </p:cNvPr>
          <p:cNvPicPr>
            <a:picLocks noChangeAspect="1"/>
          </p:cNvPicPr>
          <p:nvPr/>
        </p:nvPicPr>
        <p:blipFill>
          <a:blip r:embed="rId4"/>
          <a:stretch>
            <a:fillRect/>
          </a:stretch>
        </p:blipFill>
        <p:spPr>
          <a:xfrm>
            <a:off x="5675384" y="302995"/>
            <a:ext cx="2424383" cy="82594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14228" y="1739011"/>
            <a:ext cx="8877300" cy="4533900"/>
          </a:xfrm>
          <a:prstGeom prst="rect">
            <a:avLst/>
          </a:prstGeom>
          <a:noFill/>
          <a:ln w="9525">
            <a:noFill/>
            <a:miter lim="800000"/>
            <a:headEnd/>
            <a:tailEnd/>
          </a:ln>
        </p:spPr>
        <p:txBody>
          <a:bodyPr/>
          <a:lstStyle/>
          <a:p>
            <a:pPr marL="360000" indent="-360000" eaLnBrk="0" hangingPunct="0">
              <a:spcBef>
                <a:spcPts val="0"/>
              </a:spcBef>
              <a:defRPr/>
            </a:pPr>
            <a:r>
              <a:rPr lang="en-GB" dirty="0">
                <a:latin typeface="Arial" pitchFamily="34" charset="0"/>
                <a:ea typeface="ＭＳ Ｐゴシック" charset="-128"/>
                <a:cs typeface="Arial" pitchFamily="34" charset="0"/>
              </a:rPr>
              <a:t>Generally, a Tuition Fee Loan is available for your first full undergraduate course, </a:t>
            </a:r>
          </a:p>
          <a:p>
            <a:pPr marL="360000" indent="-360000" eaLnBrk="0" hangingPunct="0">
              <a:spcBef>
                <a:spcPts val="0"/>
              </a:spcBef>
              <a:defRPr/>
            </a:pPr>
            <a:r>
              <a:rPr lang="en-GB" dirty="0">
                <a:latin typeface="Arial" pitchFamily="34" charset="0"/>
                <a:ea typeface="ＭＳ Ｐゴシック" charset="-128"/>
                <a:cs typeface="Arial" pitchFamily="34" charset="0"/>
              </a:rPr>
              <a:t>plus one extra year should you need it:</a:t>
            </a: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Tx/>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defRPr/>
            </a:pPr>
            <a:endParaRPr lang="en-GB" dirty="0">
              <a:latin typeface="Arial" pitchFamily="34" charset="0"/>
              <a:ea typeface="ＭＳ Ｐゴシック" charset="-128"/>
              <a:cs typeface="Arial" pitchFamily="34" charset="0"/>
            </a:endParaRPr>
          </a:p>
          <a:p>
            <a:pPr marL="360000" indent="-360000" eaLnBrk="0" hangingPunct="0">
              <a:spcBef>
                <a:spcPts val="0"/>
              </a:spcBef>
              <a:defRPr/>
            </a:pPr>
            <a:endParaRPr lang="en-GB"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r>
              <a:rPr lang="en-GB" dirty="0">
                <a:latin typeface="Arial" pitchFamily="34" charset="0"/>
                <a:ea typeface="ＭＳ Ｐゴシック" charset="-128"/>
                <a:cs typeface="Arial" pitchFamily="34" charset="0"/>
              </a:rPr>
              <a:t>This extra year could be used if you choose a course but realise it is not for </a:t>
            </a:r>
          </a:p>
          <a:p>
            <a:pPr marL="360000" indent="-360000" eaLnBrk="0" hangingPunct="0">
              <a:spcBef>
                <a:spcPts val="0"/>
              </a:spcBef>
              <a:defRPr/>
            </a:pPr>
            <a:r>
              <a:rPr lang="en-GB" dirty="0">
                <a:latin typeface="Arial" pitchFamily="34" charset="0"/>
                <a:ea typeface="ＭＳ Ｐゴシック" charset="-128"/>
                <a:cs typeface="Arial" pitchFamily="34" charset="0"/>
              </a:rPr>
              <a:t>	you and want to start a different one, or if you need to repeat a year of study</a:t>
            </a:r>
          </a:p>
          <a:p>
            <a:pPr marL="360000" indent="-360000" eaLnBrk="0" hangingPunct="0">
              <a:spcBef>
                <a:spcPts val="0"/>
              </a:spcBef>
              <a:buFont typeface="Arial" pitchFamily="34" charset="0"/>
              <a:buChar char="•"/>
              <a:defRPr/>
            </a:pPr>
            <a:endParaRPr lang="en-GB" b="1" dirty="0">
              <a:latin typeface="Arial" pitchFamily="34" charset="0"/>
              <a:ea typeface="ＭＳ Ｐゴシック" charset="-128"/>
              <a:cs typeface="Arial" pitchFamily="34" charset="0"/>
            </a:endParaRPr>
          </a:p>
          <a:p>
            <a:pPr marL="360000" indent="-360000" eaLnBrk="0" hangingPunct="0">
              <a:spcBef>
                <a:spcPts val="0"/>
              </a:spcBef>
              <a:buFont typeface="Arial" pitchFamily="34" charset="0"/>
              <a:buChar char="•"/>
              <a:defRPr/>
            </a:pPr>
            <a:r>
              <a:rPr lang="en-GB" dirty="0">
                <a:latin typeface="Arial" pitchFamily="34" charset="0"/>
                <a:ea typeface="ＭＳ Ｐゴシック" charset="-128"/>
                <a:cs typeface="Arial" pitchFamily="34" charset="0"/>
              </a:rPr>
              <a:t>You might not get full support if you have to repeat more than one year or have any previous HE study, but personal circumstances can be taken into account</a:t>
            </a:r>
          </a:p>
          <a:p>
            <a:pPr marL="360000" indent="-360000" eaLnBrk="0" hangingPunct="0">
              <a:spcBef>
                <a:spcPts val="0"/>
              </a:spcBef>
              <a:buFont typeface="Arial" pitchFamily="34" charset="0"/>
              <a:buChar char="•"/>
              <a:defRPr/>
            </a:pPr>
            <a:endParaRPr lang="en-GB" dirty="0">
              <a:latin typeface="Arial" pitchFamily="34" charset="0"/>
              <a:ea typeface="ＭＳ Ｐゴシック" charset="-128"/>
              <a:cs typeface="Arial" pitchFamily="34" charset="0"/>
            </a:endParaRPr>
          </a:p>
          <a:p>
            <a:pPr marL="360000" indent="-360000" eaLnBrk="0" hangingPunct="0">
              <a:spcBef>
                <a:spcPts val="0"/>
              </a:spcBef>
              <a:defRPr/>
            </a:pPr>
            <a:endParaRPr lang="en-GB" b="1" dirty="0">
              <a:latin typeface="Arial" pitchFamily="34" charset="0"/>
              <a:ea typeface="ＭＳ Ｐゴシック" charset="-128"/>
              <a:cs typeface="Arial" pitchFamily="34" charset="0"/>
            </a:endParaRPr>
          </a:p>
          <a:p>
            <a:pPr marL="360000" lvl="3" indent="-360000">
              <a:lnSpc>
                <a:spcPct val="150000"/>
              </a:lnSpc>
              <a:spcBef>
                <a:spcPts val="0"/>
              </a:spcBef>
              <a:buClr>
                <a:schemeClr val="tx1"/>
              </a:buClr>
              <a:buSzPct val="125000"/>
              <a:buFontTx/>
              <a:buChar char="-"/>
              <a:defRPr/>
            </a:pPr>
            <a:endParaRPr lang="en-GB" b="1" dirty="0">
              <a:latin typeface="Arial" pitchFamily="34" charset="0"/>
              <a:ea typeface="ＭＳ Ｐゴシック" charset="-128"/>
              <a:cs typeface="Arial" pitchFamily="34" charset="0"/>
            </a:endParaRPr>
          </a:p>
        </p:txBody>
      </p:sp>
      <p:grpSp>
        <p:nvGrpSpPr>
          <p:cNvPr id="2" name="Group 60">
            <a:extLst>
              <a:ext uri="{C183D7F6-B498-43B3-948B-1728B52AA6E4}">
                <adec:decorative xmlns:adec="http://schemas.microsoft.com/office/drawing/2017/decorative" val="1"/>
              </a:ext>
            </a:extLst>
          </p:cNvPr>
          <p:cNvGrpSpPr>
            <a:grpSpLocks/>
          </p:cNvGrpSpPr>
          <p:nvPr/>
        </p:nvGrpSpPr>
        <p:grpSpPr bwMode="auto">
          <a:xfrm>
            <a:off x="1216651" y="2586726"/>
            <a:ext cx="6941963" cy="1698164"/>
            <a:chOff x="797439" y="2289052"/>
            <a:chExt cx="7641639" cy="1868816"/>
          </a:xfrm>
        </p:grpSpPr>
        <p:sp>
          <p:nvSpPr>
            <p:cNvPr id="27662" name="TextBox 19"/>
            <p:cNvSpPr txBox="1">
              <a:spLocks noChangeArrowheads="1"/>
            </p:cNvSpPr>
            <p:nvPr/>
          </p:nvSpPr>
          <p:spPr bwMode="auto">
            <a:xfrm>
              <a:off x="962802" y="3446587"/>
              <a:ext cx="6845701" cy="711281"/>
            </a:xfrm>
            <a:prstGeom prst="rect">
              <a:avLst/>
            </a:prstGeom>
            <a:noFill/>
            <a:ln w="9525">
              <a:noFill/>
              <a:miter lim="800000"/>
              <a:headEnd/>
              <a:tailEnd/>
            </a:ln>
          </p:spPr>
          <p:txBody>
            <a:bodyPr wrap="square">
              <a:spAutoFit/>
            </a:bodyPr>
            <a:lstStyle/>
            <a:p>
              <a:pPr algn="ctr"/>
              <a:r>
                <a:rPr lang="en-GB" b="1" dirty="0">
                  <a:solidFill>
                    <a:srgbClr val="002060"/>
                  </a:solidFill>
                  <a:latin typeface="Arial" pitchFamily="34" charset="0"/>
                  <a:cs typeface="Arial" pitchFamily="34" charset="0"/>
                </a:rPr>
                <a:t>Example based on standard 3-year Full-Time Degree</a:t>
              </a:r>
              <a:endParaRPr lang="en-GB" dirty="0">
                <a:solidFill>
                  <a:srgbClr val="002060"/>
                </a:solidFill>
                <a:latin typeface="Arial" pitchFamily="34" charset="0"/>
                <a:cs typeface="Arial" pitchFamily="34" charset="0"/>
              </a:endParaRPr>
            </a:p>
            <a:p>
              <a:pPr algn="ctr"/>
              <a:endParaRPr lang="en-US" dirty="0">
                <a:solidFill>
                  <a:srgbClr val="002060"/>
                </a:solidFill>
                <a:latin typeface="Arial" pitchFamily="34" charset="0"/>
                <a:cs typeface="Arial" pitchFamily="34" charset="0"/>
              </a:endParaRPr>
            </a:p>
          </p:txBody>
        </p:sp>
        <p:grpSp>
          <p:nvGrpSpPr>
            <p:cNvPr id="3" name="Group 57"/>
            <p:cNvGrpSpPr>
              <a:grpSpLocks/>
            </p:cNvGrpSpPr>
            <p:nvPr/>
          </p:nvGrpSpPr>
          <p:grpSpPr bwMode="auto">
            <a:xfrm>
              <a:off x="797439" y="2289052"/>
              <a:ext cx="7641639" cy="1041904"/>
              <a:chOff x="797439" y="2289052"/>
              <a:chExt cx="7641639" cy="1041904"/>
            </a:xfrm>
          </p:grpSpPr>
          <p:sp>
            <p:nvSpPr>
              <p:cNvPr id="27664" name="Rectangle 19"/>
              <p:cNvSpPr>
                <a:spLocks noChangeArrowheads="1"/>
              </p:cNvSpPr>
              <p:nvPr/>
            </p:nvSpPr>
            <p:spPr bwMode="auto">
              <a:xfrm>
                <a:off x="4470418" y="2289052"/>
                <a:ext cx="793244" cy="880635"/>
              </a:xfrm>
              <a:prstGeom prst="rect">
                <a:avLst/>
              </a:prstGeom>
              <a:noFill/>
              <a:ln w="9525">
                <a:noFill/>
                <a:miter lim="800000"/>
                <a:headEnd/>
                <a:tailEnd/>
              </a:ln>
            </p:spPr>
            <p:txBody>
              <a:bodyPr anchor="ctr">
                <a:spAutoFit/>
              </a:bodyPr>
              <a:lstStyle/>
              <a:p>
                <a:pPr algn="ctr">
                  <a:tabLst>
                    <a:tab pos="228600" algn="l"/>
                    <a:tab pos="1714500" algn="l"/>
                    <a:tab pos="2400300" algn="l"/>
                    <a:tab pos="3086100" algn="l"/>
                  </a:tabLst>
                </a:pPr>
                <a:r>
                  <a:rPr lang="en-GB" b="1" dirty="0">
                    <a:solidFill>
                      <a:srgbClr val="0000FF"/>
                    </a:solidFill>
                    <a:latin typeface="Arial" pitchFamily="34" charset="0"/>
                    <a:cs typeface="Arial" pitchFamily="34" charset="0"/>
                  </a:rPr>
                  <a:t>                                                                          </a:t>
                </a:r>
                <a:r>
                  <a:rPr lang="en-GB" sz="2800" b="1" dirty="0">
                    <a:solidFill>
                      <a:srgbClr val="002060"/>
                    </a:solidFill>
                    <a:latin typeface="Arial" pitchFamily="34" charset="0"/>
                    <a:cs typeface="Arial" pitchFamily="34" charset="0"/>
                  </a:rPr>
                  <a:t>+</a:t>
                </a:r>
              </a:p>
            </p:txBody>
          </p:sp>
          <p:sp>
            <p:nvSpPr>
              <p:cNvPr id="27665" name="Line 12"/>
              <p:cNvSpPr>
                <a:spLocks noChangeShapeType="1"/>
              </p:cNvSpPr>
              <p:nvPr/>
            </p:nvSpPr>
            <p:spPr bwMode="auto">
              <a:xfrm>
                <a:off x="1483722" y="2883601"/>
                <a:ext cx="794872" cy="0"/>
              </a:xfrm>
              <a:prstGeom prst="line">
                <a:avLst/>
              </a:prstGeom>
              <a:noFill/>
              <a:ln w="76200">
                <a:solidFill>
                  <a:srgbClr val="002060"/>
                </a:solidFill>
                <a:round/>
                <a:headEnd/>
                <a:tailEnd type="triangle" w="med" len="med"/>
              </a:ln>
            </p:spPr>
            <p:txBody>
              <a:bodyPr/>
              <a:lstStyle/>
              <a:p>
                <a:endParaRPr lang="en-GB" dirty="0">
                  <a:latin typeface="Arial" pitchFamily="34" charset="0"/>
                  <a:cs typeface="Arial" pitchFamily="34" charset="0"/>
                </a:endParaRPr>
              </a:p>
            </p:txBody>
          </p:sp>
          <p:sp>
            <p:nvSpPr>
              <p:cNvPr id="27666" name="Line 12"/>
              <p:cNvSpPr>
                <a:spLocks noChangeShapeType="1"/>
              </p:cNvSpPr>
              <p:nvPr/>
            </p:nvSpPr>
            <p:spPr bwMode="auto">
              <a:xfrm>
                <a:off x="2950244" y="2883601"/>
                <a:ext cx="792043" cy="0"/>
              </a:xfrm>
              <a:prstGeom prst="line">
                <a:avLst/>
              </a:prstGeom>
              <a:noFill/>
              <a:ln w="76200">
                <a:solidFill>
                  <a:srgbClr val="002060"/>
                </a:solidFill>
                <a:round/>
                <a:headEnd/>
                <a:tailEnd type="triangle" w="med" len="med"/>
              </a:ln>
            </p:spPr>
            <p:txBody>
              <a:bodyPr/>
              <a:lstStyle/>
              <a:p>
                <a:endParaRPr lang="en-GB" dirty="0">
                  <a:latin typeface="Arial" pitchFamily="34" charset="0"/>
                  <a:cs typeface="Arial" pitchFamily="34" charset="0"/>
                </a:endParaRPr>
              </a:p>
            </p:txBody>
          </p:sp>
          <p:sp>
            <p:nvSpPr>
              <p:cNvPr id="27667" name="TextBox 18"/>
              <p:cNvSpPr txBox="1">
                <a:spLocks noChangeArrowheads="1"/>
              </p:cNvSpPr>
              <p:nvPr/>
            </p:nvSpPr>
            <p:spPr bwMode="auto">
              <a:xfrm>
                <a:off x="6273600" y="2663923"/>
                <a:ext cx="2165478" cy="406447"/>
              </a:xfrm>
              <a:prstGeom prst="rect">
                <a:avLst/>
              </a:prstGeom>
              <a:noFill/>
              <a:ln w="9525">
                <a:noFill/>
                <a:miter lim="800000"/>
                <a:headEnd/>
                <a:tailEnd/>
              </a:ln>
            </p:spPr>
            <p:txBody>
              <a:bodyPr wrap="none">
                <a:spAutoFit/>
              </a:bodyPr>
              <a:lstStyle/>
              <a:p>
                <a:r>
                  <a:rPr lang="en-GB" b="1" dirty="0">
                    <a:solidFill>
                      <a:srgbClr val="002060"/>
                    </a:solidFill>
                    <a:latin typeface="Arial" pitchFamily="34" charset="0"/>
                    <a:cs typeface="Arial" pitchFamily="34" charset="0"/>
                  </a:rPr>
                  <a:t> 4 years support</a:t>
                </a:r>
                <a:endParaRPr lang="en-US" b="1" dirty="0">
                  <a:solidFill>
                    <a:srgbClr val="002060"/>
                  </a:solidFill>
                  <a:latin typeface="Arial" pitchFamily="34" charset="0"/>
                  <a:cs typeface="Arial" pitchFamily="34" charset="0"/>
                </a:endParaRPr>
              </a:p>
            </p:txBody>
          </p:sp>
          <p:grpSp>
            <p:nvGrpSpPr>
              <p:cNvPr id="4" name="Group 43"/>
              <p:cNvGrpSpPr>
                <a:grpSpLocks/>
              </p:cNvGrpSpPr>
              <p:nvPr/>
            </p:nvGrpSpPr>
            <p:grpSpPr bwMode="auto">
              <a:xfrm>
                <a:off x="797439" y="2413617"/>
                <a:ext cx="914411" cy="914165"/>
                <a:chOff x="-255184" y="2551840"/>
                <a:chExt cx="914411" cy="914165"/>
              </a:xfrm>
            </p:grpSpPr>
            <p:sp>
              <p:nvSpPr>
                <p:cNvPr id="42" name="Oval 41"/>
                <p:cNvSpPr/>
                <p:nvPr/>
              </p:nvSpPr>
              <p:spPr>
                <a:xfrm>
                  <a:off x="-255184" y="2551840"/>
                  <a:ext cx="914411" cy="914165"/>
                </a:xfrm>
                <a:prstGeom prst="ellipse">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80" name="TextBox 42"/>
                <p:cNvSpPr txBox="1">
                  <a:spLocks noChangeArrowheads="1"/>
                </p:cNvSpPr>
                <p:nvPr/>
              </p:nvSpPr>
              <p:spPr bwMode="auto">
                <a:xfrm>
                  <a:off x="-216336" y="2807666"/>
                  <a:ext cx="838523" cy="406447"/>
                </a:xfrm>
                <a:prstGeom prst="rect">
                  <a:avLst/>
                </a:prstGeom>
                <a:noFill/>
                <a:ln w="9525">
                  <a:noFill/>
                  <a:miter lim="800000"/>
                  <a:headEnd/>
                  <a:tailEnd/>
                </a:ln>
              </p:spPr>
              <p:txBody>
                <a:bodyPr wrap="none">
                  <a:spAutoFit/>
                </a:bodyPr>
                <a:lstStyle/>
                <a:p>
                  <a:r>
                    <a:rPr lang="en-GB" dirty="0">
                      <a:solidFill>
                        <a:schemeClr val="bg1"/>
                      </a:solidFill>
                      <a:latin typeface="Arial" pitchFamily="34" charset="0"/>
                      <a:cs typeface="Arial" pitchFamily="34" charset="0"/>
                    </a:rPr>
                    <a:t>26/27</a:t>
                  </a:r>
                </a:p>
              </p:txBody>
            </p:sp>
          </p:grpSp>
          <p:grpSp>
            <p:nvGrpSpPr>
              <p:cNvPr id="5" name="Group 44"/>
              <p:cNvGrpSpPr>
                <a:grpSpLocks/>
              </p:cNvGrpSpPr>
              <p:nvPr/>
            </p:nvGrpSpPr>
            <p:grpSpPr bwMode="auto">
              <a:xfrm>
                <a:off x="2278594" y="2416792"/>
                <a:ext cx="914411" cy="914164"/>
                <a:chOff x="-255561" y="2562102"/>
                <a:chExt cx="914411" cy="914164"/>
              </a:xfrm>
            </p:grpSpPr>
            <p:sp>
              <p:nvSpPr>
                <p:cNvPr id="46" name="Oval 45"/>
                <p:cNvSpPr/>
                <p:nvPr/>
              </p:nvSpPr>
              <p:spPr>
                <a:xfrm>
                  <a:off x="-255561" y="2562102"/>
                  <a:ext cx="914411" cy="914164"/>
                </a:xfrm>
                <a:prstGeom prst="ellipse">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78" name="TextBox 46"/>
                <p:cNvSpPr txBox="1">
                  <a:spLocks noChangeArrowheads="1"/>
                </p:cNvSpPr>
                <p:nvPr/>
              </p:nvSpPr>
              <p:spPr bwMode="auto">
                <a:xfrm>
                  <a:off x="-208698" y="2818298"/>
                  <a:ext cx="838523" cy="406447"/>
                </a:xfrm>
                <a:prstGeom prst="rect">
                  <a:avLst/>
                </a:prstGeom>
                <a:noFill/>
                <a:ln w="9525">
                  <a:noFill/>
                  <a:miter lim="800000"/>
                  <a:headEnd/>
                  <a:tailEnd/>
                </a:ln>
              </p:spPr>
              <p:txBody>
                <a:bodyPr wrap="none">
                  <a:spAutoFit/>
                </a:bodyPr>
                <a:lstStyle/>
                <a:p>
                  <a:r>
                    <a:rPr lang="en-GB" dirty="0">
                      <a:solidFill>
                        <a:schemeClr val="bg1"/>
                      </a:solidFill>
                      <a:latin typeface="Arial" pitchFamily="34" charset="0"/>
                      <a:cs typeface="Arial" pitchFamily="34" charset="0"/>
                    </a:rPr>
                    <a:t>27/28</a:t>
                  </a:r>
                </a:p>
              </p:txBody>
            </p:sp>
          </p:grpSp>
          <p:grpSp>
            <p:nvGrpSpPr>
              <p:cNvPr id="6" name="Group 47"/>
              <p:cNvGrpSpPr>
                <a:grpSpLocks/>
              </p:cNvGrpSpPr>
              <p:nvPr/>
            </p:nvGrpSpPr>
            <p:grpSpPr bwMode="auto">
              <a:xfrm>
                <a:off x="3742287" y="2416792"/>
                <a:ext cx="914411" cy="914164"/>
                <a:chOff x="-255609" y="2562103"/>
                <a:chExt cx="914411" cy="914164"/>
              </a:xfrm>
            </p:grpSpPr>
            <p:sp>
              <p:nvSpPr>
                <p:cNvPr id="49" name="Oval 48"/>
                <p:cNvSpPr/>
                <p:nvPr/>
              </p:nvSpPr>
              <p:spPr>
                <a:xfrm>
                  <a:off x="-255609" y="2562103"/>
                  <a:ext cx="914411" cy="914164"/>
                </a:xfrm>
                <a:prstGeom prst="ellipse">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76" name="TextBox 49"/>
                <p:cNvSpPr txBox="1">
                  <a:spLocks noChangeArrowheads="1"/>
                </p:cNvSpPr>
                <p:nvPr/>
              </p:nvSpPr>
              <p:spPr bwMode="auto">
                <a:xfrm>
                  <a:off x="-208698" y="2818299"/>
                  <a:ext cx="838523" cy="406447"/>
                </a:xfrm>
                <a:prstGeom prst="rect">
                  <a:avLst/>
                </a:prstGeom>
                <a:noFill/>
                <a:ln w="9525">
                  <a:noFill/>
                  <a:miter lim="800000"/>
                  <a:headEnd/>
                  <a:tailEnd/>
                </a:ln>
              </p:spPr>
              <p:txBody>
                <a:bodyPr wrap="none">
                  <a:spAutoFit/>
                </a:bodyPr>
                <a:lstStyle/>
                <a:p>
                  <a:r>
                    <a:rPr lang="en-GB" dirty="0">
                      <a:solidFill>
                        <a:schemeClr val="bg1"/>
                      </a:solidFill>
                      <a:latin typeface="Arial" pitchFamily="34" charset="0"/>
                      <a:cs typeface="Arial" pitchFamily="34" charset="0"/>
                    </a:rPr>
                    <a:t>28/29</a:t>
                  </a:r>
                </a:p>
              </p:txBody>
            </p:sp>
          </p:grpSp>
          <p:grpSp>
            <p:nvGrpSpPr>
              <p:cNvPr id="7" name="Group 50"/>
              <p:cNvGrpSpPr>
                <a:grpSpLocks/>
              </p:cNvGrpSpPr>
              <p:nvPr/>
            </p:nvGrpSpPr>
            <p:grpSpPr bwMode="auto">
              <a:xfrm>
                <a:off x="5053578" y="2416792"/>
                <a:ext cx="914411" cy="914164"/>
                <a:chOff x="-255668" y="2562104"/>
                <a:chExt cx="914411" cy="914164"/>
              </a:xfrm>
            </p:grpSpPr>
            <p:sp>
              <p:nvSpPr>
                <p:cNvPr id="52" name="Oval 51"/>
                <p:cNvSpPr/>
                <p:nvPr/>
              </p:nvSpPr>
              <p:spPr>
                <a:xfrm>
                  <a:off x="-255668" y="2562104"/>
                  <a:ext cx="914411" cy="914164"/>
                </a:xfrm>
                <a:prstGeom prst="ellipse">
                  <a:avLst/>
                </a:prstGeom>
                <a:solidFill>
                  <a:srgbClr val="1983AE"/>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latin typeface="Arial" pitchFamily="34" charset="0"/>
                    <a:cs typeface="Arial" pitchFamily="34" charset="0"/>
                  </a:endParaRPr>
                </a:p>
              </p:txBody>
            </p:sp>
            <p:sp>
              <p:nvSpPr>
                <p:cNvPr id="27674" name="TextBox 52"/>
                <p:cNvSpPr txBox="1">
                  <a:spLocks noChangeArrowheads="1"/>
                </p:cNvSpPr>
                <p:nvPr/>
              </p:nvSpPr>
              <p:spPr bwMode="auto">
                <a:xfrm>
                  <a:off x="-202456" y="2668766"/>
                  <a:ext cx="796173" cy="711282"/>
                </a:xfrm>
                <a:prstGeom prst="rect">
                  <a:avLst/>
                </a:prstGeom>
                <a:noFill/>
                <a:ln w="9525">
                  <a:noFill/>
                  <a:miter lim="800000"/>
                  <a:headEnd/>
                  <a:tailEnd/>
                </a:ln>
              </p:spPr>
              <p:txBody>
                <a:bodyPr wrap="none">
                  <a:spAutoFit/>
                </a:bodyPr>
                <a:lstStyle/>
                <a:p>
                  <a:pPr algn="ctr"/>
                  <a:r>
                    <a:rPr lang="en-GB" dirty="0">
                      <a:solidFill>
                        <a:schemeClr val="bg1"/>
                      </a:solidFill>
                      <a:latin typeface="Arial" pitchFamily="34" charset="0"/>
                      <a:cs typeface="Arial" pitchFamily="34" charset="0"/>
                    </a:rPr>
                    <a:t>Extra</a:t>
                  </a:r>
                </a:p>
                <a:p>
                  <a:pPr algn="ctr"/>
                  <a:r>
                    <a:rPr lang="en-GB" dirty="0">
                      <a:solidFill>
                        <a:schemeClr val="bg1"/>
                      </a:solidFill>
                      <a:latin typeface="Arial" pitchFamily="34" charset="0"/>
                      <a:cs typeface="Arial" pitchFamily="34" charset="0"/>
                    </a:rPr>
                    <a:t>Year</a:t>
                  </a:r>
                </a:p>
              </p:txBody>
            </p:sp>
          </p:grpSp>
          <p:sp>
            <p:nvSpPr>
              <p:cNvPr id="27672" name="Rectangle 19"/>
              <p:cNvSpPr>
                <a:spLocks noChangeArrowheads="1"/>
              </p:cNvSpPr>
              <p:nvPr/>
            </p:nvSpPr>
            <p:spPr bwMode="auto">
              <a:xfrm>
                <a:off x="5782482" y="2362919"/>
                <a:ext cx="793244" cy="711282"/>
              </a:xfrm>
              <a:prstGeom prst="rect">
                <a:avLst/>
              </a:prstGeom>
              <a:noFill/>
              <a:ln w="9525">
                <a:noFill/>
                <a:miter lim="800000"/>
                <a:headEnd/>
                <a:tailEnd/>
              </a:ln>
            </p:spPr>
            <p:txBody>
              <a:bodyPr anchor="ctr">
                <a:spAutoFit/>
              </a:bodyPr>
              <a:lstStyle/>
              <a:p>
                <a:pPr algn="ctr">
                  <a:tabLst>
                    <a:tab pos="228600" algn="l"/>
                    <a:tab pos="1714500" algn="l"/>
                    <a:tab pos="2400300" algn="l"/>
                    <a:tab pos="3086100" algn="l"/>
                  </a:tabLst>
                </a:pPr>
                <a:r>
                  <a:rPr lang="en-GB" b="1" dirty="0">
                    <a:solidFill>
                      <a:srgbClr val="0000FF"/>
                    </a:solidFill>
                    <a:latin typeface="Arial" pitchFamily="34" charset="0"/>
                    <a:cs typeface="Arial" pitchFamily="34" charset="0"/>
                  </a:rPr>
                  <a:t>                                                                            </a:t>
                </a:r>
                <a:r>
                  <a:rPr lang="en-GB" b="1" dirty="0">
                    <a:solidFill>
                      <a:srgbClr val="002060"/>
                    </a:solidFill>
                    <a:latin typeface="Arial" pitchFamily="34" charset="0"/>
                    <a:cs typeface="Arial" pitchFamily="34" charset="0"/>
                  </a:rPr>
                  <a:t>=</a:t>
                </a:r>
              </a:p>
            </p:txBody>
          </p:sp>
        </p:grpSp>
      </p:grpSp>
      <p:sp>
        <p:nvSpPr>
          <p:cNvPr id="25" name="TextBox 12"/>
          <p:cNvSpPr txBox="1">
            <a:spLocks noChangeArrowheads="1"/>
          </p:cNvSpPr>
          <p:nvPr/>
        </p:nvSpPr>
        <p:spPr bwMode="auto">
          <a:xfrm>
            <a:off x="519421" y="178131"/>
            <a:ext cx="858838" cy="1200329"/>
          </a:xfrm>
          <a:prstGeom prst="rect">
            <a:avLst/>
          </a:prstGeom>
          <a:noFill/>
          <a:ln w="9525">
            <a:noFill/>
            <a:miter lim="800000"/>
            <a:headEnd/>
            <a:tailEnd/>
          </a:ln>
        </p:spPr>
        <p:txBody>
          <a:bodyPr>
            <a:spAutoFit/>
          </a:bodyPr>
          <a:lstStyle/>
          <a:p>
            <a:pPr algn="ctr">
              <a:spcAft>
                <a:spcPts val="1200"/>
              </a:spcAft>
            </a:pPr>
            <a:r>
              <a:rPr lang="en-US" sz="7200" b="1" dirty="0">
                <a:solidFill>
                  <a:schemeClr val="bg1"/>
                </a:solidFill>
                <a:cs typeface="Arial" pitchFamily="34" charset="0"/>
              </a:rPr>
              <a:t>i</a:t>
            </a:r>
          </a:p>
        </p:txBody>
      </p:sp>
      <p:sp>
        <p:nvSpPr>
          <p:cNvPr id="26" name="TextBox 14">
            <a:extLst>
              <a:ext uri="{FF2B5EF4-FFF2-40B4-BE49-F238E27FC236}">
                <a16:creationId xmlns:a16="http://schemas.microsoft.com/office/drawing/2014/main" id="{AC3DA9C7-2E1F-4748-8E6B-41E87B410301}"/>
              </a:ext>
            </a:extLst>
          </p:cNvPr>
          <p:cNvSpPr txBox="1">
            <a:spLocks noGrp="1" noChangeArrowheads="1"/>
          </p:cNvSpPr>
          <p:nvPr>
            <p:ph type="title" idx="4294967295"/>
          </p:nvPr>
        </p:nvSpPr>
        <p:spPr bwMode="auto">
          <a:xfrm>
            <a:off x="258489" y="308162"/>
            <a:ext cx="5754688"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983AE"/>
                </a:solidFill>
                <a:effectLst/>
                <a:uLnTx/>
                <a:uFillTx/>
                <a:latin typeface="Arial" pitchFamily="34" charset="0"/>
                <a:ea typeface="+mn-ea"/>
                <a:cs typeface="Arial" pitchFamily="34" charset="0"/>
              </a:rPr>
              <a:t>STUDENT FINANCE ENGLAND</a:t>
            </a:r>
            <a:endParaRPr kumimoji="0" lang="en-US" sz="2800" b="0"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GENERAL ENTITLEMENT</a:t>
            </a:r>
          </a:p>
        </p:txBody>
      </p:sp>
      <p:grpSp>
        <p:nvGrpSpPr>
          <p:cNvPr id="27" name="Group 9" descr="Go to www.gov.uk/student-finance/who-qualifies for more information&#10;">
            <a:extLst>
              <a:ext uri="{FF2B5EF4-FFF2-40B4-BE49-F238E27FC236}">
                <a16:creationId xmlns:a16="http://schemas.microsoft.com/office/drawing/2014/main" id="{008DDCCC-586A-424D-BF97-E03D05C22681}"/>
              </a:ext>
            </a:extLst>
          </p:cNvPr>
          <p:cNvGrpSpPr/>
          <p:nvPr/>
        </p:nvGrpSpPr>
        <p:grpSpPr>
          <a:xfrm>
            <a:off x="204711" y="5738588"/>
            <a:ext cx="8618056" cy="923330"/>
            <a:chOff x="-1583146" y="3432097"/>
            <a:chExt cx="8618056" cy="923330"/>
          </a:xfrm>
        </p:grpSpPr>
        <p:sp>
          <p:nvSpPr>
            <p:cNvPr id="28" name="Rounded Rectangle 26">
              <a:extLst>
                <a:ext uri="{FF2B5EF4-FFF2-40B4-BE49-F238E27FC236}">
                  <a16:creationId xmlns:a16="http://schemas.microsoft.com/office/drawing/2014/main" id="{6369C116-73D8-4844-B1FB-1DBBCA07F6BC}"/>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89098846-AA98-44F9-A047-FE20457D1772}"/>
                </a:ext>
              </a:extLst>
            </p:cNvPr>
            <p:cNvSpPr>
              <a:spLocks noChangeArrowheads="1"/>
            </p:cNvSpPr>
            <p:nvPr/>
          </p:nvSpPr>
          <p:spPr bwMode="auto">
            <a:xfrm>
              <a:off x="-821463" y="3706389"/>
              <a:ext cx="7825803" cy="369332"/>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Go to </a:t>
              </a:r>
              <a:r>
                <a:rPr lang="en-GB" dirty="0">
                  <a:latin typeface="Arial" pitchFamily="34" charset="0"/>
                  <a:cs typeface="Arial" pitchFamily="34" charset="0"/>
                  <a:hlinkClick r:id="rId3"/>
                </a:rPr>
                <a:t>www.gov.uk/student-finance/who-qualifies</a:t>
              </a:r>
              <a:r>
                <a:rPr lang="en-GB" dirty="0">
                  <a:latin typeface="Arial" pitchFamily="34" charset="0"/>
                  <a:cs typeface="Arial" pitchFamily="34" charset="0"/>
                </a:rPr>
                <a:t> for more information</a:t>
              </a:r>
            </a:p>
          </p:txBody>
        </p:sp>
        <p:sp>
          <p:nvSpPr>
            <p:cNvPr id="30" name="Oval 29">
              <a:extLst>
                <a:ext uri="{FF2B5EF4-FFF2-40B4-BE49-F238E27FC236}">
                  <a16:creationId xmlns:a16="http://schemas.microsoft.com/office/drawing/2014/main" id="{A35589E6-09AB-43AF-AD7C-23D1F4B8E765}"/>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C00BA5B3-4609-46CC-8E58-34118BEF8B87}"/>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07">
                                            <p:txEl>
                                              <p:pRg st="9" end="9"/>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507">
                                            <p:txEl>
                                              <p:pRg st="12" end="12"/>
                                            </p:txEl>
                                          </p:spTgt>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14067" y="2592235"/>
            <a:ext cx="7881325" cy="218521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STUDENT FINANCE OVERVIEW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WHAT SUPPORT COULD YOU 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ACADEMIC YEAR 2025/26</a:t>
            </a:r>
          </a:p>
        </p:txBody>
      </p:sp>
      <p:pic>
        <p:nvPicPr>
          <p:cNvPr id="2" name="Picture 1"/>
          <p:cNvPicPr>
            <a:picLocks noChangeAspect="1"/>
          </p:cNvPicPr>
          <p:nvPr/>
        </p:nvPicPr>
        <p:blipFill>
          <a:blip r:embed="rId2"/>
          <a:stretch>
            <a:fillRect/>
          </a:stretch>
        </p:blipFill>
        <p:spPr>
          <a:xfrm>
            <a:off x="414067" y="392185"/>
            <a:ext cx="3042168" cy="10364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noChangeArrowheads="1"/>
          </p:cNvSpPr>
          <p:nvPr>
            <p:ph type="title" idx="4294967295"/>
          </p:nvPr>
        </p:nvSpPr>
        <p:spPr bwMode="auto">
          <a:xfrm>
            <a:off x="257613" y="309136"/>
            <a:ext cx="705069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2024/25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STUDENT FINANCE PACKAGE – TUITION FEE LOAN</a:t>
            </a:r>
          </a:p>
        </p:txBody>
      </p:sp>
      <p:grpSp>
        <p:nvGrpSpPr>
          <p:cNvPr id="2" name="Group 15">
            <a:extLst>
              <a:ext uri="{C183D7F6-B498-43B3-948B-1728B52AA6E4}">
                <adec:decorative xmlns:adec="http://schemas.microsoft.com/office/drawing/2017/decorative" val="1"/>
              </a:ext>
            </a:extLst>
          </p:cNvPr>
          <p:cNvGrpSpPr/>
          <p:nvPr/>
        </p:nvGrpSpPr>
        <p:grpSpPr>
          <a:xfrm>
            <a:off x="441171" y="1885703"/>
            <a:ext cx="8355949" cy="3726797"/>
            <a:chOff x="9868989" y="3399217"/>
            <a:chExt cx="8355949" cy="3726797"/>
          </a:xfrm>
        </p:grpSpPr>
        <p:grpSp>
          <p:nvGrpSpPr>
            <p:cNvPr id="3" name="Group 106"/>
            <p:cNvGrpSpPr/>
            <p:nvPr/>
          </p:nvGrpSpPr>
          <p:grpSpPr>
            <a:xfrm>
              <a:off x="10515609" y="5869917"/>
              <a:ext cx="1711735" cy="1256097"/>
              <a:chOff x="8576448" y="7414936"/>
              <a:chExt cx="1711735" cy="1256097"/>
            </a:xfrm>
          </p:grpSpPr>
          <p:sp>
            <p:nvSpPr>
              <p:cNvPr id="45"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47" name="Oval 46"/>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43"/>
            <p:cNvGrpSpPr/>
            <p:nvPr/>
          </p:nvGrpSpPr>
          <p:grpSpPr>
            <a:xfrm>
              <a:off x="9868989" y="3399217"/>
              <a:ext cx="8355949" cy="3507474"/>
              <a:chOff x="-2709550" y="1741672"/>
              <a:chExt cx="8355949" cy="3507474"/>
            </a:xfrm>
          </p:grpSpPr>
          <p:sp>
            <p:nvSpPr>
              <p:cNvPr id="22" name="Rectangle 21"/>
              <p:cNvSpPr/>
              <p:nvPr/>
            </p:nvSpPr>
            <p:spPr>
              <a:xfrm>
                <a:off x="-2709550" y="1741672"/>
                <a:ext cx="8355949" cy="35074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3"/>
              <p:cNvGrpSpPr/>
              <p:nvPr/>
            </p:nvGrpSpPr>
            <p:grpSpPr>
              <a:xfrm>
                <a:off x="-2658159" y="1785299"/>
                <a:ext cx="8177790" cy="3342041"/>
                <a:chOff x="426235" y="2194732"/>
                <a:chExt cx="8177790" cy="3342041"/>
              </a:xfrm>
            </p:grpSpPr>
            <p:grpSp>
              <p:nvGrpSpPr>
                <p:cNvPr id="6" name="Group 25"/>
                <p:cNvGrpSpPr/>
                <p:nvPr/>
              </p:nvGrpSpPr>
              <p:grpSpPr>
                <a:xfrm>
                  <a:off x="1175228" y="3068804"/>
                  <a:ext cx="1483063" cy="1504804"/>
                  <a:chOff x="1127930" y="3131868"/>
                  <a:chExt cx="1483063" cy="1504804"/>
                </a:xfrm>
              </p:grpSpPr>
              <p:grpSp>
                <p:nvGrpSpPr>
                  <p:cNvPr id="7" name="Group 11"/>
                  <p:cNvGrpSpPr/>
                  <p:nvPr/>
                </p:nvGrpSpPr>
                <p:grpSpPr>
                  <a:xfrm rot="431274">
                    <a:off x="1127930" y="3131868"/>
                    <a:ext cx="1483063" cy="1504804"/>
                    <a:chOff x="2205878" y="0"/>
                    <a:chExt cx="2038576" cy="2038576"/>
                  </a:xfrm>
                </p:grpSpPr>
                <p:pic>
                  <p:nvPicPr>
                    <p:cNvPr id="42" name="Picture 4" descr="C:\Users\rutterb\Desktop\1516 Templates &amp; Graphics\pink cog.png"/>
                    <p:cNvPicPr>
                      <a:picLocks noChangeAspect="1" noChangeArrowheads="1"/>
                    </p:cNvPicPr>
                    <p:nvPr/>
                  </p:nvPicPr>
                  <p:blipFill>
                    <a:blip r:embed="rId2" cstate="print"/>
                    <a:srcRect/>
                    <a:stretch>
                      <a:fillRect/>
                    </a:stretch>
                  </p:blipFill>
                  <p:spPr bwMode="auto">
                    <a:xfrm>
                      <a:off x="2205878" y="0"/>
                      <a:ext cx="2038576" cy="2038576"/>
                    </a:xfrm>
                    <a:prstGeom prst="rect">
                      <a:avLst/>
                    </a:prstGeom>
                    <a:noFill/>
                  </p:spPr>
                </p:pic>
                <p:sp>
                  <p:nvSpPr>
                    <p:cNvPr id="43" name="Oval 42"/>
                    <p:cNvSpPr/>
                    <p:nvPr/>
                  </p:nvSpPr>
                  <p:spPr bwMode="auto">
                    <a:xfrm>
                      <a:off x="2638426" y="443489"/>
                      <a:ext cx="1200150" cy="1166236"/>
                    </a:xfrm>
                    <a:prstGeom prst="ellipse">
                      <a:avLst/>
                    </a:prstGeom>
                    <a:solidFill>
                      <a:srgbClr val="C30052"/>
                    </a:solidFill>
                    <a:ln>
                      <a:solidFill>
                        <a:srgbClr val="C300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400" b="1" dirty="0"/>
                    </a:p>
                  </p:txBody>
                </p:sp>
              </p:grpSp>
              <p:sp>
                <p:nvSpPr>
                  <p:cNvPr id="41" name="TextBox 40"/>
                  <p:cNvSpPr txBox="1"/>
                  <p:nvPr/>
                </p:nvSpPr>
                <p:spPr>
                  <a:xfrm rot="20726654">
                    <a:off x="1330417" y="3515444"/>
                    <a:ext cx="1089546" cy="646331"/>
                  </a:xfrm>
                  <a:prstGeom prst="rect">
                    <a:avLst/>
                  </a:prstGeom>
                  <a:noFill/>
                </p:spPr>
                <p:txBody>
                  <a:bodyPr wrap="square" rtlCol="0">
                    <a:spAutoFit/>
                  </a:bodyPr>
                  <a:lstStyle/>
                  <a:p>
                    <a:pPr algn="ctr"/>
                    <a:r>
                      <a:rPr lang="en-GB" sz="1600" dirty="0">
                        <a:solidFill>
                          <a:schemeClr val="bg1"/>
                        </a:solidFill>
                        <a:latin typeface="Arial" pitchFamily="34" charset="0"/>
                        <a:cs typeface="Arial" pitchFamily="34" charset="0"/>
                      </a:rPr>
                      <a:t>#</a:t>
                    </a:r>
                    <a:r>
                      <a:rPr lang="en-GB" dirty="0">
                        <a:solidFill>
                          <a:schemeClr val="bg1"/>
                        </a:solidFill>
                        <a:latin typeface="Arial" pitchFamily="34" charset="0"/>
                        <a:cs typeface="Arial" pitchFamily="34" charset="0"/>
                      </a:rPr>
                      <a:t>2</a:t>
                    </a:r>
                  </a:p>
                  <a:p>
                    <a:pPr algn="ctr"/>
                    <a:r>
                      <a:rPr lang="en-GB" dirty="0">
                        <a:solidFill>
                          <a:schemeClr val="bg1"/>
                        </a:solidFill>
                        <a:latin typeface="Arial" pitchFamily="34" charset="0"/>
                        <a:cs typeface="Arial" pitchFamily="34" charset="0"/>
                      </a:rPr>
                      <a:t>APPLY</a:t>
                    </a:r>
                  </a:p>
                </p:txBody>
              </p:sp>
            </p:grpSp>
            <p:grpSp>
              <p:nvGrpSpPr>
                <p:cNvPr id="8" name="Group 44"/>
                <p:cNvGrpSpPr/>
                <p:nvPr/>
              </p:nvGrpSpPr>
              <p:grpSpPr>
                <a:xfrm>
                  <a:off x="426235" y="2194732"/>
                  <a:ext cx="8177790" cy="3342041"/>
                  <a:chOff x="453528" y="1512347"/>
                  <a:chExt cx="8177790" cy="3342041"/>
                </a:xfrm>
              </p:grpSpPr>
              <p:sp>
                <p:nvSpPr>
                  <p:cNvPr id="35" name="Oval 34"/>
                  <p:cNvSpPr/>
                  <p:nvPr/>
                </p:nvSpPr>
                <p:spPr>
                  <a:xfrm>
                    <a:off x="453528" y="1884784"/>
                    <a:ext cx="2969604" cy="2969604"/>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3669419" y="1512347"/>
                    <a:ext cx="2335485" cy="2335485"/>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295833"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TextBox 3"/>
                <p:cNvSpPr txBox="1"/>
                <p:nvPr/>
              </p:nvSpPr>
              <p:spPr>
                <a:xfrm rot="20882373">
                  <a:off x="687577" y="3633646"/>
                  <a:ext cx="2417650" cy="954107"/>
                </a:xfrm>
                <a:prstGeom prst="rect">
                  <a:avLst/>
                </a:prstGeom>
                <a:noFill/>
              </p:spPr>
              <p:txBody>
                <a:bodyPr wrap="none" rtlCol="0">
                  <a:spAutoFit/>
                </a:bodyPr>
                <a:lstStyle/>
                <a:p>
                  <a:pPr algn="ctr"/>
                  <a:r>
                    <a:rPr lang="en-GB" sz="2800" b="1" dirty="0">
                      <a:solidFill>
                        <a:schemeClr val="bg1"/>
                      </a:solidFill>
                      <a:latin typeface="Arial" pitchFamily="34" charset="0"/>
                      <a:cs typeface="Arial" pitchFamily="34" charset="0"/>
                    </a:rPr>
                    <a:t>TUITION FEE</a:t>
                  </a:r>
                </a:p>
                <a:p>
                  <a:pPr algn="ctr"/>
                  <a:r>
                    <a:rPr lang="en-GB" sz="2800" b="1" dirty="0">
                      <a:solidFill>
                        <a:schemeClr val="bg1"/>
                      </a:solidFill>
                      <a:latin typeface="Arial" pitchFamily="34" charset="0"/>
                      <a:cs typeface="Arial" pitchFamily="34" charset="0"/>
                    </a:rPr>
                    <a:t>LOAN</a:t>
                  </a:r>
                </a:p>
              </p:txBody>
            </p:sp>
            <p:sp>
              <p:nvSpPr>
                <p:cNvPr id="33" name="TextBox 32"/>
                <p:cNvSpPr txBox="1"/>
                <p:nvPr/>
              </p:nvSpPr>
              <p:spPr>
                <a:xfrm>
                  <a:off x="3809905" y="3054892"/>
                  <a:ext cx="2055371"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MAINTENANCE</a:t>
                  </a:r>
                </a:p>
                <a:p>
                  <a:pPr algn="ctr"/>
                  <a:r>
                    <a:rPr lang="en-GB" sz="2000" dirty="0">
                      <a:solidFill>
                        <a:schemeClr val="bg1"/>
                      </a:solidFill>
                      <a:latin typeface="Arial" pitchFamily="34" charset="0"/>
                      <a:cs typeface="Arial" pitchFamily="34" charset="0"/>
                    </a:rPr>
                    <a:t>LOAN</a:t>
                  </a:r>
                </a:p>
              </p:txBody>
            </p:sp>
            <p:sp>
              <p:nvSpPr>
                <p:cNvPr id="34" name="TextBox 33"/>
                <p:cNvSpPr txBox="1"/>
                <p:nvPr/>
              </p:nvSpPr>
              <p:spPr>
                <a:xfrm rot="712777">
                  <a:off x="6783485" y="3601439"/>
                  <a:ext cx="142237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EXTRA</a:t>
                  </a:r>
                </a:p>
                <a:p>
                  <a:pPr algn="ctr"/>
                  <a:r>
                    <a:rPr lang="en-GB" sz="2000" dirty="0">
                      <a:solidFill>
                        <a:schemeClr val="bg1"/>
                      </a:solidFill>
                      <a:latin typeface="Arial" pitchFamily="34" charset="0"/>
                      <a:cs typeface="Arial" pitchFamily="34" charset="0"/>
                    </a:rPr>
                    <a:t>SUPPORT</a:t>
                  </a:r>
                </a:p>
              </p:txBody>
            </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204711" y="1276714"/>
            <a:ext cx="8613776" cy="4401205"/>
          </a:xfrm>
          <a:prstGeom prst="rect">
            <a:avLst/>
          </a:prstGeom>
          <a:noFill/>
          <a:ln w="9525">
            <a:noFill/>
            <a:miter lim="800000"/>
            <a:headEnd/>
            <a:tailEnd/>
          </a:ln>
        </p:spPr>
        <p:txBody>
          <a:bodyPr wrap="square">
            <a:spAutoFit/>
          </a:bodyPr>
          <a:lstStyle/>
          <a:p>
            <a:pPr marL="360000" indent="-360000"/>
            <a:r>
              <a:rPr lang="en-GB" sz="2000" dirty="0">
                <a:latin typeface="Arial" pitchFamily="34" charset="0"/>
                <a:cs typeface="Arial" pitchFamily="34" charset="0"/>
              </a:rPr>
              <a:t>For academic year 2025/26, Approved (Fee Cap) Higher Education providers can</a:t>
            </a:r>
          </a:p>
          <a:p>
            <a:pPr marL="360000" indent="-360000"/>
            <a:r>
              <a:rPr lang="en-GB" sz="2000" dirty="0">
                <a:latin typeface="Arial" pitchFamily="34" charset="0"/>
                <a:cs typeface="Arial" pitchFamily="34" charset="0"/>
              </a:rPr>
              <a:t>charge full-time undergraduate students tuition fees of </a:t>
            </a:r>
            <a:r>
              <a:rPr lang="en-GB" sz="2000" b="1" dirty="0">
                <a:latin typeface="Arial" pitchFamily="34" charset="0"/>
                <a:cs typeface="Arial" pitchFamily="34" charset="0"/>
              </a:rPr>
              <a:t>up to £9,535:</a:t>
            </a:r>
          </a:p>
          <a:p>
            <a:pPr marL="360000" indent="-360000"/>
            <a:endParaRPr lang="en-GB" sz="2000" b="1" dirty="0">
              <a:latin typeface="Arial" pitchFamily="34" charset="0"/>
              <a:cs typeface="Arial" pitchFamily="34" charset="0"/>
            </a:endParaRPr>
          </a:p>
          <a:p>
            <a:pPr marL="360000" indent="-360000"/>
            <a:r>
              <a:rPr lang="en-GB" sz="2000" dirty="0">
                <a:latin typeface="Arial" pitchFamily="34" charset="0"/>
                <a:cs typeface="Arial" pitchFamily="34" charset="0"/>
              </a:rPr>
              <a:t>With tuition fees of up to £9,535, can you afford to study in higher education?</a:t>
            </a:r>
          </a:p>
          <a:p>
            <a:pPr marL="360000" indent="-360000"/>
            <a:endParaRPr lang="en-GB" sz="2000" dirty="0">
              <a:latin typeface="Arial" pitchFamily="34" charset="0"/>
              <a:cs typeface="Arial" pitchFamily="34" charset="0"/>
            </a:endParaRPr>
          </a:p>
          <a:p>
            <a:pPr marL="360000" indent="-360000">
              <a:buFont typeface="Arial" pitchFamily="34" charset="0"/>
              <a:buChar char="•"/>
            </a:pPr>
            <a:r>
              <a:rPr lang="en-GB" sz="2000" dirty="0">
                <a:latin typeface="Arial" pitchFamily="34" charset="0"/>
                <a:cs typeface="Arial" pitchFamily="34" charset="0"/>
              </a:rPr>
              <a:t>Eligible students </a:t>
            </a:r>
            <a:r>
              <a:rPr lang="en-GB" sz="2000" b="1" dirty="0">
                <a:latin typeface="Arial" pitchFamily="34" charset="0"/>
                <a:cs typeface="Arial" pitchFamily="34" charset="0"/>
              </a:rPr>
              <a:t>won’t </a:t>
            </a:r>
            <a:r>
              <a:rPr lang="en-GB" sz="2000" dirty="0">
                <a:latin typeface="Arial" pitchFamily="34" charset="0"/>
                <a:cs typeface="Arial" pitchFamily="34" charset="0"/>
              </a:rPr>
              <a:t>have to pay any tuition fees up front</a:t>
            </a:r>
          </a:p>
          <a:p>
            <a:pPr marL="360000" indent="-360000">
              <a:buFont typeface="Arial" pitchFamily="34" charset="0"/>
              <a:buChar char="•"/>
            </a:pPr>
            <a:endParaRPr lang="en-GB" sz="2000" dirty="0">
              <a:latin typeface="Arial" pitchFamily="34" charset="0"/>
              <a:cs typeface="Arial" pitchFamily="34" charset="0"/>
            </a:endParaRPr>
          </a:p>
          <a:p>
            <a:pPr marL="360000" indent="-360000">
              <a:buFont typeface="Arial" pitchFamily="34" charset="0"/>
              <a:buChar char="•"/>
            </a:pPr>
            <a:r>
              <a:rPr lang="en-GB" sz="2000" dirty="0">
                <a:latin typeface="Arial" pitchFamily="34" charset="0"/>
                <a:cs typeface="Arial" pitchFamily="34" charset="0"/>
              </a:rPr>
              <a:t>A Tuition Fee Loan is available to cover the fee charged by a provider</a:t>
            </a:r>
          </a:p>
          <a:p>
            <a:pPr marL="360000" indent="-360000"/>
            <a:endParaRPr lang="en-GB" sz="2000" dirty="0">
              <a:latin typeface="Arial" pitchFamily="34" charset="0"/>
              <a:cs typeface="Arial" pitchFamily="34" charset="0"/>
            </a:endParaRPr>
          </a:p>
          <a:p>
            <a:pPr marL="360000" indent="-360000">
              <a:buFont typeface="Arial" pitchFamily="34" charset="0"/>
              <a:buChar char="•"/>
            </a:pPr>
            <a:r>
              <a:rPr lang="en-GB" sz="2000" dirty="0">
                <a:latin typeface="Arial" pitchFamily="34" charset="0"/>
                <a:cs typeface="Arial" pitchFamily="34" charset="0"/>
              </a:rPr>
              <a:t>A Tuition Fee Loan </a:t>
            </a:r>
            <a:r>
              <a:rPr lang="en-GB" sz="2000" b="1" dirty="0">
                <a:latin typeface="Arial" pitchFamily="34" charset="0"/>
                <a:cs typeface="Arial" pitchFamily="34" charset="0"/>
              </a:rPr>
              <a:t>doesn’t depend on household income</a:t>
            </a:r>
          </a:p>
          <a:p>
            <a:pPr marL="360000" indent="-360000"/>
            <a:r>
              <a:rPr lang="en-GB" sz="2000" dirty="0">
                <a:latin typeface="Arial" pitchFamily="34" charset="0"/>
                <a:cs typeface="Arial" pitchFamily="34" charset="0"/>
              </a:rPr>
              <a:t>	</a:t>
            </a:r>
          </a:p>
          <a:p>
            <a:pPr marL="360000" indent="-360000">
              <a:buFont typeface="Arial" pitchFamily="34" charset="0"/>
              <a:buChar char="•"/>
            </a:pPr>
            <a:r>
              <a:rPr lang="en-GB" sz="2000" dirty="0">
                <a:latin typeface="Arial" pitchFamily="34" charset="0"/>
                <a:cs typeface="Arial" pitchFamily="34" charset="0"/>
              </a:rPr>
              <a:t>SFE pay a Tuition Fee Loan directly to your university or college </a:t>
            </a:r>
          </a:p>
        </p:txBody>
      </p:sp>
      <p:sp>
        <p:nvSpPr>
          <p:cNvPr id="4" name="Title 3"/>
          <p:cNvSpPr txBox="1">
            <a:spLocks noGrp="1" noChangeArrowheads="1"/>
          </p:cNvSpPr>
          <p:nvPr>
            <p:ph type="title" idx="4294967295"/>
          </p:nvPr>
        </p:nvSpPr>
        <p:spPr bwMode="auto">
          <a:xfrm>
            <a:off x="257613" y="309136"/>
            <a:ext cx="7050691"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2025/26</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TUITION FEES AND LOANS</a:t>
            </a:r>
          </a:p>
        </p:txBody>
      </p:sp>
      <p:grpSp>
        <p:nvGrpSpPr>
          <p:cNvPr id="2" name="Group 9" descr="Up to £11,100 for Accelerated Degree courses at Approved (Fee Cap) providers with OfS Access/Participation Plan and TEF award&#10;"/>
          <p:cNvGrpSpPr/>
          <p:nvPr/>
        </p:nvGrpSpPr>
        <p:grpSpPr>
          <a:xfrm>
            <a:off x="204711" y="5738588"/>
            <a:ext cx="8912395" cy="923330"/>
            <a:chOff x="-1583146" y="3432097"/>
            <a:chExt cx="8912395"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a:spLocks noChangeArrowheads="1"/>
            </p:cNvSpPr>
            <p:nvPr/>
          </p:nvSpPr>
          <p:spPr bwMode="auto">
            <a:xfrm>
              <a:off x="-848357" y="3577799"/>
              <a:ext cx="8177606"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Other course and study options that also attract student financial support</a:t>
              </a:r>
            </a:p>
            <a:p>
              <a:pPr marL="432000" indent="-360000">
                <a:defRPr/>
              </a:pPr>
              <a:r>
                <a:rPr lang="en-GB" dirty="0">
                  <a:latin typeface="Arial" pitchFamily="34" charset="0"/>
                  <a:cs typeface="Arial" pitchFamily="34" charset="0"/>
                </a:rPr>
                <a:t>include Accelerated Degrees and part-time undergraduate qualifications</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noChangeArrowheads="1"/>
          </p:cNvSpPr>
          <p:nvPr>
            <p:ph type="title" idx="4294967295"/>
          </p:nvPr>
        </p:nvSpPr>
        <p:spPr bwMode="auto">
          <a:xfrm>
            <a:off x="257613" y="309136"/>
            <a:ext cx="7752531"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STUDENT FINANCE PACKAGE – MAINTENANCE LOAN</a:t>
            </a:r>
          </a:p>
        </p:txBody>
      </p:sp>
      <p:grpSp>
        <p:nvGrpSpPr>
          <p:cNvPr id="2" name="Group 27">
            <a:extLst>
              <a:ext uri="{C183D7F6-B498-43B3-948B-1728B52AA6E4}">
                <adec:decorative xmlns:adec="http://schemas.microsoft.com/office/drawing/2017/decorative" val="1"/>
              </a:ext>
            </a:extLst>
          </p:cNvPr>
          <p:cNvGrpSpPr/>
          <p:nvPr/>
        </p:nvGrpSpPr>
        <p:grpSpPr>
          <a:xfrm>
            <a:off x="267745" y="1942473"/>
            <a:ext cx="8355949" cy="3746227"/>
            <a:chOff x="346575" y="1866273"/>
            <a:chExt cx="8355949" cy="3746227"/>
          </a:xfrm>
        </p:grpSpPr>
        <p:grpSp>
          <p:nvGrpSpPr>
            <p:cNvPr id="3" name="Group 15"/>
            <p:cNvGrpSpPr/>
            <p:nvPr/>
          </p:nvGrpSpPr>
          <p:grpSpPr>
            <a:xfrm>
              <a:off x="346575" y="1866273"/>
              <a:ext cx="8355949" cy="3746227"/>
              <a:chOff x="9868989" y="3379787"/>
              <a:chExt cx="8355949" cy="3746227"/>
            </a:xfrm>
          </p:grpSpPr>
          <p:grpSp>
            <p:nvGrpSpPr>
              <p:cNvPr id="4" name="Group 106"/>
              <p:cNvGrpSpPr/>
              <p:nvPr/>
            </p:nvGrpSpPr>
            <p:grpSpPr>
              <a:xfrm>
                <a:off x="10515609" y="5869917"/>
                <a:ext cx="1711735" cy="1256097"/>
                <a:chOff x="8576448" y="7414936"/>
                <a:chExt cx="1711735" cy="1256097"/>
              </a:xfrm>
            </p:grpSpPr>
            <p:sp>
              <p:nvSpPr>
                <p:cNvPr id="45" name="TextBox 3"/>
                <p:cNvSpPr txBox="1"/>
                <p:nvPr/>
              </p:nvSpPr>
              <p:spPr>
                <a:xfrm rot="20882373">
                  <a:off x="9247513" y="7414936"/>
                  <a:ext cx="1040670" cy="1107996"/>
                </a:xfrm>
                <a:prstGeom prst="rect">
                  <a:avLst/>
                </a:prstGeom>
                <a:noFill/>
              </p:spPr>
              <p:txBody>
                <a:bodyPr wrap="none" rtlCol="0">
                  <a:spAutoFit/>
                </a:bodyPr>
                <a:lstStyle/>
                <a:p>
                  <a:r>
                    <a:rPr lang="en-GB" sz="5400" dirty="0">
                      <a:solidFill>
                        <a:schemeClr val="bg1"/>
                      </a:solidFill>
                      <a:latin typeface="Arial" pitchFamily="34" charset="0"/>
                      <a:cs typeface="Arial" pitchFamily="34" charset="0"/>
                    </a:rPr>
                    <a:t>#</a:t>
                  </a:r>
                  <a:r>
                    <a:rPr lang="en-GB" sz="6600" dirty="0">
                      <a:solidFill>
                        <a:schemeClr val="bg1"/>
                      </a:solidFill>
                      <a:latin typeface="Arial" pitchFamily="34" charset="0"/>
                      <a:cs typeface="Arial" pitchFamily="34" charset="0"/>
                    </a:rPr>
                    <a:t>1</a:t>
                  </a:r>
                </a:p>
              </p:txBody>
            </p:sp>
            <p:sp>
              <p:nvSpPr>
                <p:cNvPr id="47" name="Oval 46"/>
                <p:cNvSpPr/>
                <p:nvPr/>
              </p:nvSpPr>
              <p:spPr>
                <a:xfrm>
                  <a:off x="8576448" y="8071943"/>
                  <a:ext cx="1119352" cy="5990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3"/>
              <p:cNvGrpSpPr/>
              <p:nvPr/>
            </p:nvGrpSpPr>
            <p:grpSpPr>
              <a:xfrm>
                <a:off x="9868989" y="3379787"/>
                <a:ext cx="8355949" cy="3565004"/>
                <a:chOff x="-2709550" y="1722242"/>
                <a:chExt cx="8355949" cy="3565004"/>
              </a:xfrm>
            </p:grpSpPr>
            <p:sp>
              <p:nvSpPr>
                <p:cNvPr id="22" name="Rectangle 21"/>
                <p:cNvSpPr/>
                <p:nvPr/>
              </p:nvSpPr>
              <p:spPr>
                <a:xfrm>
                  <a:off x="-2709550" y="1779772"/>
                  <a:ext cx="8355949" cy="3507474"/>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43"/>
                <p:cNvGrpSpPr/>
                <p:nvPr/>
              </p:nvGrpSpPr>
              <p:grpSpPr>
                <a:xfrm>
                  <a:off x="112749" y="1722242"/>
                  <a:ext cx="5533010" cy="2996444"/>
                  <a:chOff x="3197143" y="2131675"/>
                  <a:chExt cx="5533010" cy="2996444"/>
                </a:xfrm>
              </p:grpSpPr>
              <p:grpSp>
                <p:nvGrpSpPr>
                  <p:cNvPr id="7" name="Group 44"/>
                  <p:cNvGrpSpPr/>
                  <p:nvPr/>
                </p:nvGrpSpPr>
                <p:grpSpPr>
                  <a:xfrm>
                    <a:off x="3197143" y="2131675"/>
                    <a:ext cx="5533010" cy="2996444"/>
                    <a:chOff x="3224436" y="1449290"/>
                    <a:chExt cx="5533010" cy="2996444"/>
                  </a:xfrm>
                </p:grpSpPr>
                <p:sp>
                  <p:nvSpPr>
                    <p:cNvPr id="36" name="Oval 35"/>
                    <p:cNvSpPr/>
                    <p:nvPr/>
                  </p:nvSpPr>
                  <p:spPr>
                    <a:xfrm>
                      <a:off x="3224436" y="1449290"/>
                      <a:ext cx="2979680" cy="2979680"/>
                    </a:xfrm>
                    <a:prstGeom prst="ellipse">
                      <a:avLst/>
                    </a:prstGeom>
                    <a:solidFill>
                      <a:srgbClr val="CC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421961" y="2110249"/>
                      <a:ext cx="2335485" cy="2335485"/>
                    </a:xfrm>
                    <a:prstGeom prst="ellipse">
                      <a:avLst/>
                    </a:prstGeom>
                    <a:solidFill>
                      <a:srgbClr val="660066"/>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p:nvSpPr>
                <p:spPr>
                  <a:xfrm>
                    <a:off x="3276078" y="3228318"/>
                    <a:ext cx="2839239" cy="954107"/>
                  </a:xfrm>
                  <a:prstGeom prst="rect">
                    <a:avLst/>
                  </a:prstGeom>
                  <a:noFill/>
                </p:spPr>
                <p:txBody>
                  <a:bodyPr wrap="none" rtlCol="0">
                    <a:spAutoFit/>
                  </a:bodyPr>
                  <a:lstStyle/>
                  <a:p>
                    <a:pPr algn="ctr"/>
                    <a:r>
                      <a:rPr lang="en-GB" sz="2800" b="1" dirty="0">
                        <a:solidFill>
                          <a:schemeClr val="bg1"/>
                        </a:solidFill>
                        <a:latin typeface="Arial" pitchFamily="34" charset="0"/>
                        <a:cs typeface="Arial" pitchFamily="34" charset="0"/>
                      </a:rPr>
                      <a:t>MAINTENANCE</a:t>
                    </a:r>
                  </a:p>
                  <a:p>
                    <a:pPr algn="ctr"/>
                    <a:r>
                      <a:rPr lang="en-GB" sz="2800" b="1" dirty="0">
                        <a:solidFill>
                          <a:schemeClr val="bg1"/>
                        </a:solidFill>
                        <a:latin typeface="Arial" pitchFamily="34" charset="0"/>
                        <a:cs typeface="Arial" pitchFamily="34" charset="0"/>
                      </a:rPr>
                      <a:t>LOAN</a:t>
                    </a:r>
                  </a:p>
                </p:txBody>
              </p:sp>
              <p:sp>
                <p:nvSpPr>
                  <p:cNvPr id="34" name="TextBox 33"/>
                  <p:cNvSpPr txBox="1"/>
                  <p:nvPr/>
                </p:nvSpPr>
                <p:spPr>
                  <a:xfrm rot="712777">
                    <a:off x="6878081" y="3601439"/>
                    <a:ext cx="142237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EXTRA</a:t>
                    </a:r>
                  </a:p>
                  <a:p>
                    <a:pPr algn="ctr"/>
                    <a:r>
                      <a:rPr lang="en-GB" sz="2000" dirty="0">
                        <a:solidFill>
                          <a:schemeClr val="bg1"/>
                        </a:solidFill>
                        <a:latin typeface="Arial" pitchFamily="34" charset="0"/>
                        <a:cs typeface="Arial" pitchFamily="34" charset="0"/>
                      </a:rPr>
                      <a:t>SUPPORT</a:t>
                    </a:r>
                  </a:p>
                </p:txBody>
              </p:sp>
            </p:grpSp>
          </p:grpSp>
        </p:grpSp>
        <p:sp>
          <p:nvSpPr>
            <p:cNvPr id="24" name="Oval 23"/>
            <p:cNvSpPr/>
            <p:nvPr/>
          </p:nvSpPr>
          <p:spPr>
            <a:xfrm>
              <a:off x="590955" y="2726928"/>
              <a:ext cx="2335485" cy="2335485"/>
            </a:xfrm>
            <a:prstGeom prst="ellipse">
              <a:avLst/>
            </a:prstGeom>
            <a:solidFill>
              <a:schemeClr val="accent1">
                <a:lumMod val="50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3"/>
            <p:cNvSpPr txBox="1"/>
            <p:nvPr/>
          </p:nvSpPr>
          <p:spPr>
            <a:xfrm rot="20882373">
              <a:off x="882541" y="3591450"/>
              <a:ext cx="1781257" cy="707886"/>
            </a:xfrm>
            <a:prstGeom prst="rect">
              <a:avLst/>
            </a:prstGeom>
            <a:noFill/>
          </p:spPr>
          <p:txBody>
            <a:bodyPr wrap="none" rtlCol="0">
              <a:spAutoFit/>
            </a:bodyPr>
            <a:lstStyle/>
            <a:p>
              <a:pPr algn="ctr"/>
              <a:r>
                <a:rPr lang="en-GB" sz="2000" dirty="0">
                  <a:solidFill>
                    <a:schemeClr val="bg1"/>
                  </a:solidFill>
                  <a:latin typeface="Arial" pitchFamily="34" charset="0"/>
                  <a:cs typeface="Arial" pitchFamily="34" charset="0"/>
                </a:rPr>
                <a:t>TUITION FEE</a:t>
              </a:r>
            </a:p>
            <a:p>
              <a:pPr algn="ctr"/>
              <a:r>
                <a:rPr lang="en-GB" sz="2000" dirty="0">
                  <a:solidFill>
                    <a:schemeClr val="bg1"/>
                  </a:solidFill>
                  <a:latin typeface="Arial" pitchFamily="34" charset="0"/>
                  <a:cs typeface="Arial" pitchFamily="34" charset="0"/>
                </a:rPr>
                <a:t>LOAN</a:t>
              </a:r>
            </a:p>
          </p:txBody>
        </p:sp>
      </p:grpSp>
      <p:pic>
        <p:nvPicPr>
          <p:cNvPr id="8" name="Picture 7"/>
          <p:cNvPicPr>
            <a:picLocks noChangeAspect="1"/>
          </p:cNvPicPr>
          <p:nvPr/>
        </p:nvPicPr>
        <p:blipFill>
          <a:blip r:embed="rId2"/>
          <a:stretch>
            <a:fillRect/>
          </a:stretch>
        </p:blipFill>
        <p:spPr>
          <a:xfrm>
            <a:off x="5794116" y="5542346"/>
            <a:ext cx="3042168" cy="10364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03200" y="1361783"/>
            <a:ext cx="8940800" cy="4770537"/>
          </a:xfrm>
          <a:prstGeom prst="rect">
            <a:avLst/>
          </a:prstGeom>
          <a:noFill/>
          <a:ln w="9525">
            <a:noFill/>
            <a:miter lim="800000"/>
            <a:headEnd/>
            <a:tailEnd/>
          </a:ln>
        </p:spPr>
        <p:txBody>
          <a:bodyPr>
            <a:spAutoFit/>
          </a:bodyPr>
          <a:lstStyle/>
          <a:p>
            <a:pPr marL="360000" indent="-358775"/>
            <a:r>
              <a:rPr lang="en-GB" sz="2000" dirty="0">
                <a:latin typeface="Arial" pitchFamily="34" charset="0"/>
                <a:cs typeface="Arial" pitchFamily="34" charset="0"/>
              </a:rPr>
              <a:t>So that’s tuition fee’s covered, but what other support can you get?</a:t>
            </a:r>
          </a:p>
          <a:p>
            <a:pPr marL="360000" indent="-358775"/>
            <a:endParaRPr lang="en-GB" sz="2000" dirty="0">
              <a:latin typeface="Arial" pitchFamily="34" charset="0"/>
              <a:cs typeface="Arial" pitchFamily="34" charset="0"/>
            </a:endParaRPr>
          </a:p>
          <a:p>
            <a:pPr marL="360000" indent="-358775"/>
            <a:r>
              <a:rPr lang="en-GB" sz="2000" dirty="0">
                <a:latin typeface="Arial" pitchFamily="34" charset="0"/>
                <a:cs typeface="Arial" pitchFamily="34" charset="0"/>
              </a:rPr>
              <a:t>A Maintenance Loan is available to </a:t>
            </a:r>
            <a:r>
              <a:rPr lang="en-GB" sz="2000" b="1" dirty="0">
                <a:latin typeface="Arial" pitchFamily="34" charset="0"/>
                <a:cs typeface="Arial" pitchFamily="34" charset="0"/>
              </a:rPr>
              <a:t>help students with their living costs:</a:t>
            </a:r>
            <a:endParaRPr lang="en-GB" sz="2000" dirty="0">
              <a:latin typeface="Arial" pitchFamily="34" charset="0"/>
              <a:cs typeface="Arial" pitchFamily="34" charset="0"/>
            </a:endParaRPr>
          </a:p>
          <a:p>
            <a:pPr marL="360000" indent="-358775"/>
            <a:endParaRPr lang="en-GB" sz="2000" dirty="0">
              <a:latin typeface="Arial" pitchFamily="34" charset="0"/>
              <a:cs typeface="Arial" pitchFamily="34" charset="0"/>
            </a:endParaRPr>
          </a:p>
          <a:p>
            <a:pPr marL="360000" indent="-358775">
              <a:buFont typeface="Arial" pitchFamily="34" charset="0"/>
              <a:buChar char="•"/>
            </a:pPr>
            <a:r>
              <a:rPr lang="en-GB" sz="2000" dirty="0">
                <a:latin typeface="Arial" pitchFamily="34" charset="0"/>
                <a:cs typeface="Arial" pitchFamily="34" charset="0"/>
              </a:rPr>
              <a:t>All eligible students are entitled to get some Maintenance Loan support</a:t>
            </a:r>
          </a:p>
          <a:p>
            <a:pPr marL="360000" indent="-358775">
              <a:buFont typeface="Arial" pitchFamily="34" charset="0"/>
              <a:buChar char="•"/>
            </a:pPr>
            <a:endParaRPr lang="en-GB" sz="2000" dirty="0">
              <a:latin typeface="Arial" pitchFamily="34" charset="0"/>
              <a:cs typeface="Arial" pitchFamily="34" charset="0"/>
            </a:endParaRPr>
          </a:p>
          <a:p>
            <a:pPr marL="360000" indent="-358775">
              <a:buFont typeface="Arial" pitchFamily="34" charset="0"/>
              <a:buChar char="•"/>
            </a:pPr>
            <a:r>
              <a:rPr lang="en-GB" sz="2000" dirty="0">
                <a:latin typeface="Arial" pitchFamily="34" charset="0"/>
                <a:cs typeface="Arial" pitchFamily="34" charset="0"/>
              </a:rPr>
              <a:t>The actual amount you can get depends on your household income and where  you live and study</a:t>
            </a:r>
          </a:p>
          <a:p>
            <a:pPr marL="1225"/>
            <a:endParaRPr lang="en-GB" sz="2000" dirty="0">
              <a:latin typeface="Arial" pitchFamily="34" charset="0"/>
              <a:cs typeface="Arial" pitchFamily="34" charset="0"/>
            </a:endParaRPr>
          </a:p>
          <a:p>
            <a:pPr marL="360000" indent="-358775">
              <a:buFont typeface="Arial" pitchFamily="34" charset="0"/>
              <a:buChar char="•"/>
            </a:pPr>
            <a:r>
              <a:rPr lang="en-GB" sz="2000" dirty="0">
                <a:latin typeface="Arial" pitchFamily="34" charset="0"/>
                <a:cs typeface="Arial" pitchFamily="34" charset="0"/>
              </a:rPr>
              <a:t>Your Maintenance Loan is paid directly into your bank account each term</a:t>
            </a:r>
          </a:p>
          <a:p>
            <a:pPr marL="1225"/>
            <a:endParaRPr lang="en-GB" sz="2000" dirty="0">
              <a:latin typeface="Arial" pitchFamily="34" charset="0"/>
              <a:cs typeface="Arial" pitchFamily="34" charset="0"/>
            </a:endParaRPr>
          </a:p>
          <a:p>
            <a:pPr marL="360000" indent="-358775">
              <a:buFont typeface="Arial" pitchFamily="34" charset="0"/>
              <a:buChar char="•"/>
            </a:pPr>
            <a:r>
              <a:rPr lang="en-GB" sz="2000" dirty="0">
                <a:latin typeface="Arial" pitchFamily="34" charset="0"/>
                <a:cs typeface="Arial" pitchFamily="34" charset="0"/>
              </a:rPr>
              <a:t>Tuition Fee and Maintenance Loans do </a:t>
            </a:r>
            <a:r>
              <a:rPr lang="en-GB" sz="2000" b="1" dirty="0">
                <a:latin typeface="Arial" pitchFamily="34" charset="0"/>
                <a:cs typeface="Arial" pitchFamily="34" charset="0"/>
              </a:rPr>
              <a:t>have to be repaid </a:t>
            </a:r>
            <a:r>
              <a:rPr lang="en-GB" sz="2000" dirty="0">
                <a:latin typeface="Arial" pitchFamily="34" charset="0"/>
                <a:cs typeface="Arial" pitchFamily="34" charset="0"/>
              </a:rPr>
              <a:t>but not until you’ve left university/college and your income is over the relevant threshold</a:t>
            </a:r>
          </a:p>
          <a:p>
            <a:pPr marL="360000" indent="-358775">
              <a:buFont typeface="Arial" pitchFamily="34" charset="0"/>
              <a:buChar char="•"/>
            </a:pPr>
            <a:endParaRPr lang="en-GB" sz="2400" dirty="0">
              <a:latin typeface="Arial" pitchFamily="34" charset="0"/>
              <a:cs typeface="Arial" pitchFamily="34" charset="0"/>
            </a:endParaRPr>
          </a:p>
        </p:txBody>
      </p:sp>
      <p:sp>
        <p:nvSpPr>
          <p:cNvPr id="7" name="Title 6"/>
          <p:cNvSpPr txBox="1">
            <a:spLocks noGrp="1" noChangeArrowheads="1"/>
          </p:cNvSpPr>
          <p:nvPr>
            <p:ph type="title" idx="4294967295"/>
          </p:nvPr>
        </p:nvSpPr>
        <p:spPr bwMode="auto">
          <a:xfrm>
            <a:off x="257613" y="309136"/>
            <a:ext cx="7050691" cy="738664"/>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gn="l">
              <a:spcBef>
                <a:spcPts val="0"/>
              </a:spcBef>
              <a:spcAft>
                <a:spcPts val="600"/>
              </a:spcAft>
              <a:defRPr/>
            </a:pPr>
            <a:r>
              <a:rPr kumimoji="0" lang="en-US" sz="2800" b="0" i="0" u="none" strike="noStrike" kern="1200" cap="none" spc="0" normalizeH="0" baseline="0" noProof="0" dirty="0">
                <a:ln>
                  <a:noFill/>
                </a:ln>
                <a:solidFill>
                  <a:srgbClr val="DD4814"/>
                </a:solidFill>
                <a:effectLst/>
                <a:uLnTx/>
                <a:uFillTx/>
                <a:latin typeface="Arial" pitchFamily="34" charset="0"/>
                <a:ea typeface="+mn-ea"/>
                <a:cs typeface="Arial" pitchFamily="34" charset="0"/>
              </a:rPr>
              <a:t>STUDENT FINANCE </a:t>
            </a:r>
            <a:r>
              <a:rPr lang="en-US" sz="2800" dirty="0">
                <a:solidFill>
                  <a:srgbClr val="DD4814"/>
                </a:solidFill>
                <a:latin typeface="Arial" pitchFamily="34" charset="0"/>
                <a:cs typeface="Arial" pitchFamily="34" charset="0"/>
              </a:rPr>
              <a:t>2025/26</a:t>
            </a:r>
            <a:br>
              <a:rPr lang="en-US" sz="2800" dirty="0">
                <a:solidFill>
                  <a:srgbClr val="DD4814"/>
                </a:solidFill>
                <a:latin typeface="Arial" pitchFamily="34" charset="0"/>
                <a:cs typeface="Arial" pitchFamily="34" charset="0"/>
              </a:rPr>
            </a:b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MAINTENANCE (LIVING COST) LOANS</a:t>
            </a:r>
          </a:p>
        </p:txBody>
      </p:sp>
      <p:grpSp>
        <p:nvGrpSpPr>
          <p:cNvPr id="4" name="Group 9" descr="If your household income is under £25,000 then you can apply for the full&#10;rate of Maintenance Loan&#10;">
            <a:extLst>
              <a:ext uri="{FF2B5EF4-FFF2-40B4-BE49-F238E27FC236}">
                <a16:creationId xmlns:a16="http://schemas.microsoft.com/office/drawing/2014/main" id="{5D13888A-049B-4140-8E1F-BBF7DF01272E}"/>
              </a:ext>
            </a:extLst>
          </p:cNvPr>
          <p:cNvGrpSpPr/>
          <p:nvPr/>
        </p:nvGrpSpPr>
        <p:grpSpPr>
          <a:xfrm>
            <a:off x="204711" y="5738588"/>
            <a:ext cx="8618056" cy="923330"/>
            <a:chOff x="-1583146" y="3432097"/>
            <a:chExt cx="8618056" cy="923330"/>
          </a:xfrm>
        </p:grpSpPr>
        <p:sp>
          <p:nvSpPr>
            <p:cNvPr id="6" name="Rounded Rectangle 6">
              <a:extLst>
                <a:ext uri="{FF2B5EF4-FFF2-40B4-BE49-F238E27FC236}">
                  <a16:creationId xmlns:a16="http://schemas.microsoft.com/office/drawing/2014/main" id="{D5CAE374-03F3-4A53-88D8-DFF9305A96FB}"/>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1F6FD65-E3CE-416E-A186-F302C05F1D4A}"/>
                </a:ext>
              </a:extLst>
            </p:cNvPr>
            <p:cNvSpPr>
              <a:spLocks noChangeArrowheads="1"/>
            </p:cNvSpPr>
            <p:nvPr/>
          </p:nvSpPr>
          <p:spPr bwMode="auto">
            <a:xfrm>
              <a:off x="-821463" y="3577799"/>
              <a:ext cx="7825803" cy="646331"/>
            </a:xfrm>
            <a:prstGeom prst="rect">
              <a:avLst/>
            </a:prstGeom>
            <a:noFill/>
            <a:ln w="9525">
              <a:noFill/>
              <a:miter lim="800000"/>
              <a:headEnd/>
              <a:tailEnd/>
            </a:ln>
          </p:spPr>
          <p:txBody>
            <a:bodyPr wrap="square">
              <a:spAutoFit/>
            </a:bodyPr>
            <a:lstStyle/>
            <a:p>
              <a:pPr marL="432000" indent="-360000">
                <a:defRPr/>
              </a:pPr>
              <a:r>
                <a:rPr lang="en-GB" dirty="0">
                  <a:latin typeface="Arial" pitchFamily="34" charset="0"/>
                  <a:cs typeface="Arial" pitchFamily="34" charset="0"/>
                </a:rPr>
                <a:t>If your household income is </a:t>
              </a:r>
              <a:r>
                <a:rPr lang="en-GB" b="1" dirty="0">
                  <a:latin typeface="Arial" pitchFamily="34" charset="0"/>
                  <a:cs typeface="Arial" pitchFamily="34" charset="0"/>
                </a:rPr>
                <a:t>under £25,000 </a:t>
              </a:r>
              <a:r>
                <a:rPr lang="en-GB" dirty="0">
                  <a:latin typeface="Arial" pitchFamily="34" charset="0"/>
                  <a:cs typeface="Arial" pitchFamily="34" charset="0"/>
                </a:rPr>
                <a:t>then you can apply for the full</a:t>
              </a:r>
            </a:p>
            <a:p>
              <a:pPr marL="432000" indent="-360000">
                <a:defRPr/>
              </a:pPr>
              <a:r>
                <a:rPr lang="en-GB" dirty="0">
                  <a:latin typeface="Arial" pitchFamily="34" charset="0"/>
                  <a:cs typeface="Arial" pitchFamily="34" charset="0"/>
                </a:rPr>
                <a:t>rate of Maintenance Loan</a:t>
              </a:r>
            </a:p>
          </p:txBody>
        </p:sp>
        <p:sp>
          <p:nvSpPr>
            <p:cNvPr id="9" name="Oval 8">
              <a:extLst>
                <a:ext uri="{FF2B5EF4-FFF2-40B4-BE49-F238E27FC236}">
                  <a16:creationId xmlns:a16="http://schemas.microsoft.com/office/drawing/2014/main" id="{47BF9D49-56BD-43D8-B3B0-121CA24B1994}"/>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2B3965C1-78F1-4C90-A4B8-FB412A445C1F}"/>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2.1|1.9|3.5|2.6|2.5"/>
</p:tagLst>
</file>

<file path=ppt/tags/tag10.xml><?xml version="1.0" encoding="utf-8"?>
<p:tagLst xmlns:a="http://schemas.openxmlformats.org/drawingml/2006/main" xmlns:r="http://schemas.openxmlformats.org/officeDocument/2006/relationships" xmlns:p="http://schemas.openxmlformats.org/presentationml/2006/main">
  <p:tag name="TIMING" val="|2.4|7.3|4|5.6|4.2"/>
</p:tagLst>
</file>

<file path=ppt/tags/tag11.xml><?xml version="1.0" encoding="utf-8"?>
<p:tagLst xmlns:a="http://schemas.openxmlformats.org/drawingml/2006/main" xmlns:r="http://schemas.openxmlformats.org/officeDocument/2006/relationships" xmlns:p="http://schemas.openxmlformats.org/presentationml/2006/main">
  <p:tag name="TIMING" val="|6.2|4.3|6.7|11.1|5.5"/>
</p:tagLst>
</file>

<file path=ppt/tags/tag2.xml><?xml version="1.0" encoding="utf-8"?>
<p:tagLst xmlns:a="http://schemas.openxmlformats.org/drawingml/2006/main" xmlns:r="http://schemas.openxmlformats.org/officeDocument/2006/relationships" xmlns:p="http://schemas.openxmlformats.org/presentationml/2006/main">
  <p:tag name="TIMING" val="|4.1|3.8|3.8|13.7|3.1"/>
</p:tagLst>
</file>

<file path=ppt/tags/tag3.xml><?xml version="1.0" encoding="utf-8"?>
<p:tagLst xmlns:a="http://schemas.openxmlformats.org/drawingml/2006/main" xmlns:r="http://schemas.openxmlformats.org/officeDocument/2006/relationships" xmlns:p="http://schemas.openxmlformats.org/presentationml/2006/main">
  <p:tag name="TIMING" val="|2.1|2.6|3.2|3.6|2.8"/>
</p:tagLst>
</file>

<file path=ppt/tags/tag4.xml><?xml version="1.0" encoding="utf-8"?>
<p:tagLst xmlns:a="http://schemas.openxmlformats.org/drawingml/2006/main" xmlns:r="http://schemas.openxmlformats.org/officeDocument/2006/relationships" xmlns:p="http://schemas.openxmlformats.org/presentationml/2006/main">
  <p:tag name="TIMING" val="|1.8|3.4|3.9"/>
</p:tagLst>
</file>

<file path=ppt/tags/tag5.xml><?xml version="1.0" encoding="utf-8"?>
<p:tagLst xmlns:a="http://schemas.openxmlformats.org/drawingml/2006/main" xmlns:r="http://schemas.openxmlformats.org/officeDocument/2006/relationships" xmlns:p="http://schemas.openxmlformats.org/presentationml/2006/main">
  <p:tag name="TIMING" val="|1.5|2.8|2.5|4"/>
</p:tagLst>
</file>

<file path=ppt/tags/tag6.xml><?xml version="1.0" encoding="utf-8"?>
<p:tagLst xmlns:a="http://schemas.openxmlformats.org/drawingml/2006/main" xmlns:r="http://schemas.openxmlformats.org/officeDocument/2006/relationships" xmlns:p="http://schemas.openxmlformats.org/presentationml/2006/main">
  <p:tag name="TIMING" val="|4.6|4.2|3.3|3.6|6.5|3.7"/>
</p:tagLst>
</file>

<file path=ppt/tags/tag7.xml><?xml version="1.0" encoding="utf-8"?>
<p:tagLst xmlns:a="http://schemas.openxmlformats.org/drawingml/2006/main" xmlns:r="http://schemas.openxmlformats.org/officeDocument/2006/relationships" xmlns:p="http://schemas.openxmlformats.org/presentationml/2006/main">
  <p:tag name="TIMING" val="|6.8|3.7|2.9|4.1"/>
</p:tagLst>
</file>

<file path=ppt/tags/tag8.xml><?xml version="1.0" encoding="utf-8"?>
<p:tagLst xmlns:a="http://schemas.openxmlformats.org/drawingml/2006/main" xmlns:r="http://schemas.openxmlformats.org/officeDocument/2006/relationships" xmlns:p="http://schemas.openxmlformats.org/presentationml/2006/main">
  <p:tag name="TIMING" val="|2.5|2.4|2|3.6|3.8|1.9|3.1"/>
</p:tagLst>
</file>

<file path=ppt/tags/tag9.xml><?xml version="1.0" encoding="utf-8"?>
<p:tagLst xmlns:a="http://schemas.openxmlformats.org/drawingml/2006/main" xmlns:r="http://schemas.openxmlformats.org/officeDocument/2006/relationships" xmlns:p="http://schemas.openxmlformats.org/presentationml/2006/main">
  <p:tag name="TIMING" val="|9.6"/>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178ab13-415b-4f25-a291-db79672e7b5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A4D4F5FF06F40A1DE4F79E42A6249" ma:contentTypeVersion="18" ma:contentTypeDescription="Create a new document." ma:contentTypeScope="" ma:versionID="e9344d9f4fe755ea878bb984c6323824">
  <xsd:schema xmlns:xsd="http://www.w3.org/2001/XMLSchema" xmlns:xs="http://www.w3.org/2001/XMLSchema" xmlns:p="http://schemas.microsoft.com/office/2006/metadata/properties" xmlns:ns3="c178ab13-415b-4f25-a291-db79672e7b59" xmlns:ns4="1a405de7-37fc-4461-bd0b-5e012b1a52cb" targetNamespace="http://schemas.microsoft.com/office/2006/metadata/properties" ma:root="true" ma:fieldsID="18f60c6495fc363410e181383e0d392c" ns3:_="" ns4:_="">
    <xsd:import namespace="c178ab13-415b-4f25-a291-db79672e7b59"/>
    <xsd:import namespace="1a405de7-37fc-4461-bd0b-5e012b1a52c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8ab13-415b-4f25-a291-db79672e7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405de7-37fc-4461-bd0b-5e012b1a52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570F7-2EEC-436A-9E84-32E40712E5B8}">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c178ab13-415b-4f25-a291-db79672e7b59"/>
    <ds:schemaRef ds:uri="1a405de7-37fc-4461-bd0b-5e012b1a52cb"/>
    <ds:schemaRef ds:uri="http://www.w3.org/XML/1998/namespace"/>
    <ds:schemaRef ds:uri="http://purl.org/dc/dcmitype/"/>
  </ds:schemaRefs>
</ds:datastoreItem>
</file>

<file path=customXml/itemProps2.xml><?xml version="1.0" encoding="utf-8"?>
<ds:datastoreItem xmlns:ds="http://schemas.openxmlformats.org/officeDocument/2006/customXml" ds:itemID="{EC9DBEDF-9F33-44D1-ADF0-7EB2D8D18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8ab13-415b-4f25-a291-db79672e7b59"/>
    <ds:schemaRef ds:uri="1a405de7-37fc-4461-bd0b-5e012b1a5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66BEEB-FB26-430E-AEE3-CA63714EFA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5402</TotalTime>
  <Words>4650</Words>
  <Application>Microsoft Office PowerPoint</Application>
  <PresentationFormat>On-screen Show (4:3)</PresentationFormat>
  <Paragraphs>571</Paragraphs>
  <Slides>29</Slides>
  <Notes>15</Notes>
  <HiddenSlides>3</HiddenSlides>
  <MMClips>1</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29</vt:i4>
      </vt:variant>
    </vt:vector>
  </HeadingPairs>
  <TitlesOfParts>
    <vt:vector size="45" baseType="lpstr">
      <vt:lpstr>ＭＳ Ｐゴシック</vt:lpstr>
      <vt:lpstr>ＭＳ Ｐゴシック</vt:lpstr>
      <vt:lpstr>Arial</vt:lpstr>
      <vt:lpstr>Calibri</vt:lpstr>
      <vt:lpstr>Helvetica LT Std Bold Condensed</vt:lpstr>
      <vt:lpstr>2_Office Theme</vt:lpstr>
      <vt:lpstr>6_Office Theme</vt:lpstr>
      <vt:lpstr>7_Office Theme</vt:lpstr>
      <vt:lpstr>9_Office Theme</vt:lpstr>
      <vt:lpstr>11_Office Theme</vt:lpstr>
      <vt:lpstr>18_Office Theme</vt:lpstr>
      <vt:lpstr>19_Office Theme</vt:lpstr>
      <vt:lpstr>20_Office Theme</vt:lpstr>
      <vt:lpstr>22_Office Theme</vt:lpstr>
      <vt:lpstr>23_Office Theme</vt:lpstr>
      <vt:lpstr>24_Office Theme</vt:lpstr>
      <vt:lpstr>STUDENT FINANCE OVERVIEW    UNDERSTAND WHAT IT MEANS TO YOU</vt:lpstr>
      <vt:lpstr>STUDENT FINANCE OVERVIEW PRESENTATION CONTENTS</vt:lpstr>
      <vt:lpstr>STUDENT FINANCE ENGLAND AN INTRODUCTION</vt:lpstr>
      <vt:lpstr>STUDENT FINANCE ENGLAND GENERAL ENTITLEMENT</vt:lpstr>
      <vt:lpstr>STUDENT FINANCE OVERVIEW WHAT SUPPORT COULD YOU GET?    ACADEMIC YEAR 2025/26</vt:lpstr>
      <vt:lpstr>STUDENT FINANCE 2024/25 THE STUDENT FINANCE PACKAGE – TUITION FEE LOAN</vt:lpstr>
      <vt:lpstr>STUDENT FINANCE 2025/26 TUITION FEES AND LOANS</vt:lpstr>
      <vt:lpstr>STUDENT FINANCE 2025/26 THE STUDENT FINANCE PACKAGE – MAINTENANCE LOAN</vt:lpstr>
      <vt:lpstr>STUDENT FINANCE 2025/26 MAINTENANCE (LIVING COST) LOANS</vt:lpstr>
      <vt:lpstr>STUDENT FINANCE 2025/26 FULL-TIME SFE MAXIMUM MAINTENANCE LOAN RATES</vt:lpstr>
      <vt:lpstr>STUDENT FINANCE 2025/26 FULL-TIME SFE MAINTENANCE LOAN RATES</vt:lpstr>
      <vt:lpstr>STUDENT FINANCE 2025/2026 MAINTENANCE LOAN - MEANS TESTING</vt:lpstr>
      <vt:lpstr>STUDENT FINANCE 2025/26 FULL-TIME SFE MAINTENANCE LOAN ENTITLEMENT</vt:lpstr>
      <vt:lpstr>PowerPoint Presentation</vt:lpstr>
      <vt:lpstr>STUDENT FINANCE 2025/2026 THE STUDENT FINANCE PACKAGE – EXTRA SUPPORT</vt:lpstr>
      <vt:lpstr>STUDENT FINANCE 2025/2026 SOURCES OF EXTRA SUPPORT FOR STUDENTS</vt:lpstr>
      <vt:lpstr>STUDENT FINANCE OVERVIEW    APPLICATIONS</vt:lpstr>
      <vt:lpstr>STUDENT FINANCE APPLICATIONS THREE STAGE PROCESS</vt:lpstr>
      <vt:lpstr>STUDENT FINANCE APPLICATIONS KEY MESSAGES</vt:lpstr>
      <vt:lpstr>STUDENT FINANCE APPLICATIONS COMPLETING AN APPLICATION</vt:lpstr>
      <vt:lpstr>STUDENT FINANCE APPLICATIONS GOV.UK/STUDENTFINANCE AND SFE ONLINE</vt:lpstr>
      <vt:lpstr>STUDENT FINANCE OVERVIEW    REPAYMENT</vt:lpstr>
      <vt:lpstr>STUDENT LOAN REPAYMENT THREE THINGS TO KNOW</vt:lpstr>
      <vt:lpstr>STUDENT LOAN REPAYMENT POST-2024/25 INCOME CONTINGENT PLAN OVERVIEW</vt:lpstr>
      <vt:lpstr>STUDENT LOAN REPAYMENT POST-2024/25 STUDENT LOANS – THE INTEREST</vt:lpstr>
      <vt:lpstr>PowerPoint Presentation</vt:lpstr>
      <vt:lpstr>PowerPoint Presentation</vt:lpstr>
      <vt:lpstr>PowerPoint Presentation</vt:lpstr>
      <vt:lpstr>PowerPoint Presentation</vt:lpstr>
    </vt:vector>
  </TitlesOfParts>
  <Company>The Student Loans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walkeia</dc:creator>
  <cp:lastModifiedBy>M.Draycott</cp:lastModifiedBy>
  <cp:revision>350</cp:revision>
  <cp:lastPrinted>2024-06-12T15:11:30Z</cp:lastPrinted>
  <dcterms:created xsi:type="dcterms:W3CDTF">2018-11-29T10:45:22Z</dcterms:created>
  <dcterms:modified xsi:type="dcterms:W3CDTF">2025-07-14T14:48:16Z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a6745fb-3f26-4c57-86f8-58701135f02c_Enabled">
    <vt:lpwstr>true</vt:lpwstr>
  </property>
  <property fmtid="{D5CDD505-2E9C-101B-9397-08002B2CF9AE}" pid="3" name="MSIP_Label_aa6745fb-3f26-4c57-86f8-58701135f02c_SetDate">
    <vt:lpwstr>2021-10-04T10:31:09Z</vt:lpwstr>
  </property>
  <property fmtid="{D5CDD505-2E9C-101B-9397-08002B2CF9AE}" pid="4" name="MSIP_Label_aa6745fb-3f26-4c57-86f8-58701135f02c_Method">
    <vt:lpwstr>Privileged</vt:lpwstr>
  </property>
  <property fmtid="{D5CDD505-2E9C-101B-9397-08002B2CF9AE}" pid="5" name="MSIP_Label_aa6745fb-3f26-4c57-86f8-58701135f02c_Name">
    <vt:lpwstr>NO MARKING (PUBLIC)</vt:lpwstr>
  </property>
  <property fmtid="{D5CDD505-2E9C-101B-9397-08002B2CF9AE}" pid="6" name="MSIP_Label_aa6745fb-3f26-4c57-86f8-58701135f02c_SiteId">
    <vt:lpwstr>4c6898a9-8fca-42f9-aa92-82cb3e252bc6</vt:lpwstr>
  </property>
  <property fmtid="{D5CDD505-2E9C-101B-9397-08002B2CF9AE}" pid="7" name="MSIP_Label_aa6745fb-3f26-4c57-86f8-58701135f02c_ActionId">
    <vt:lpwstr>2ac95a51-11ab-4be1-b883-00007c7ca29a</vt:lpwstr>
  </property>
  <property fmtid="{D5CDD505-2E9C-101B-9397-08002B2CF9AE}" pid="8" name="MSIP_Label_aa6745fb-3f26-4c57-86f8-58701135f02c_ContentBits">
    <vt:lpwstr>0</vt:lpwstr>
  </property>
  <property fmtid="{D5CDD505-2E9C-101B-9397-08002B2CF9AE}" pid="9" name="ContentTypeId">
    <vt:lpwstr>0x0101007CCA4D4F5FF06F40A1DE4F79E42A6249</vt:lpwstr>
  </property>
</Properties>
</file>