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56" r:id="rId4"/>
    <p:sldId id="289" r:id="rId5"/>
    <p:sldId id="276" r:id="rId6"/>
    <p:sldId id="292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90" r:id="rId19"/>
    <p:sldId id="291" r:id="rId20"/>
    <p:sldId id="293" r:id="rId21"/>
    <p:sldId id="294" r:id="rId22"/>
    <p:sldId id="295" r:id="rId23"/>
    <p:sldId id="288" r:id="rId24"/>
    <p:sldId id="258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4B8"/>
    <a:srgbClr val="2F3B8D"/>
    <a:srgbClr val="141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7987" autoAdjust="0"/>
  </p:normalViewPr>
  <p:slideViewPr>
    <p:cSldViewPr snapToGrid="0">
      <p:cViewPr varScale="1">
        <p:scale>
          <a:sx n="120" d="100"/>
          <a:sy n="120" d="100"/>
        </p:scale>
        <p:origin x="10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8A101-AA56-4ECE-80F4-8A9981FF8722}" type="datetimeFigureOut">
              <a:rPr lang="en-GB" smtClean="0"/>
              <a:t>30/11/2021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D1EAF-E642-4C22-80A6-C257FC893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35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D1EAF-E642-4C22-80A6-C257FC89316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94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1EAF-E642-4C22-80A6-C257FC89316E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76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1EAF-E642-4C22-80A6-C257FC89316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05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this out??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1EAF-E642-4C22-80A6-C257FC89316E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21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E629-4C38-46E2-A197-169E1C754825}" type="datetimeFigureOut">
              <a:rPr lang="en-GB" smtClean="0"/>
              <a:t>30/11/2021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645F-513F-44B3-A3E6-EB416C98EF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28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E629-4C38-46E2-A197-169E1C754825}" type="datetimeFigureOut">
              <a:rPr lang="en-GB" smtClean="0"/>
              <a:t>30/11/2021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645F-513F-44B3-A3E6-EB416C98EF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40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E629-4C38-46E2-A197-169E1C754825}" type="datetimeFigureOut">
              <a:rPr lang="en-GB" smtClean="0"/>
              <a:t>30/11/2021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645F-513F-44B3-A3E6-EB416C98EF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57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E629-4C38-46E2-A197-169E1C754825}" type="datetimeFigureOut">
              <a:rPr lang="en-GB" smtClean="0"/>
              <a:t>30/11/2021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645F-513F-44B3-A3E6-EB416C98EF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2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E629-4C38-46E2-A197-169E1C754825}" type="datetimeFigureOut">
              <a:rPr lang="en-GB" smtClean="0"/>
              <a:t>30/11/2021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645F-513F-44B3-A3E6-EB416C98EF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12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E629-4C38-46E2-A197-169E1C754825}" type="datetimeFigureOut">
              <a:rPr lang="en-GB" smtClean="0"/>
              <a:t>30/11/2021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645F-513F-44B3-A3E6-EB416C98EF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15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E629-4C38-46E2-A197-169E1C754825}" type="datetimeFigureOut">
              <a:rPr lang="en-GB" smtClean="0"/>
              <a:t>30/11/2021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645F-513F-44B3-A3E6-EB416C98EF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81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E629-4C38-46E2-A197-169E1C754825}" type="datetimeFigureOut">
              <a:rPr lang="en-GB" smtClean="0"/>
              <a:t>30/11/2021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645F-513F-44B3-A3E6-EB416C98EF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25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E629-4C38-46E2-A197-169E1C754825}" type="datetimeFigureOut">
              <a:rPr lang="en-GB" smtClean="0"/>
              <a:t>30/11/2021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645F-513F-44B3-A3E6-EB416C98EF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18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E629-4C38-46E2-A197-169E1C754825}" type="datetimeFigureOut">
              <a:rPr lang="en-GB" smtClean="0"/>
              <a:t>30/11/2021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645F-513F-44B3-A3E6-EB416C98EF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28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E629-4C38-46E2-A197-169E1C754825}" type="datetimeFigureOut">
              <a:rPr lang="en-GB" smtClean="0"/>
              <a:t>30/11/2021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645F-513F-44B3-A3E6-EB416C98EF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62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E629-4C38-46E2-A197-169E1C754825}" type="datetimeFigureOut">
              <a:rPr lang="en-GB" smtClean="0"/>
              <a:t>30/11/2021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E645F-513F-44B3-A3E6-EB416C98EF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39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50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9623" y="178526"/>
            <a:ext cx="12192000" cy="2387600"/>
          </a:xfrm>
        </p:spPr>
        <p:txBody>
          <a:bodyPr>
            <a:noAutofit/>
          </a:bodyPr>
          <a:lstStyle/>
          <a:p>
            <a:pPr lvl="0" algn="l"/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</a:rPr>
              <a:t>Work-life balance </a:t>
            </a:r>
            <a:br>
              <a:rPr lang="en-GB" sz="9600" dirty="0"/>
            </a:br>
            <a:endParaRPr lang="en-GB" sz="9600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92" y="1748247"/>
            <a:ext cx="5533271" cy="31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879177"/>
            <a:ext cx="5421086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5400" dirty="0">
              <a:effectLst/>
            </a:endParaRPr>
          </a:p>
          <a:p>
            <a:pPr marL="914400" lvl="1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</a:t>
            </a: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eneral wellbeing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Sleep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Breakfast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Priorities 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Flexibility and negotiation if something ‘comes up’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39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56" y="544087"/>
            <a:ext cx="9144000" cy="1204645"/>
          </a:xfrm>
        </p:spPr>
        <p:txBody>
          <a:bodyPr anchor="t">
            <a:noAutofit/>
          </a:bodyPr>
          <a:lstStyle/>
          <a:p>
            <a:pPr algn="l" fontAlgn="ctr"/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</a:rPr>
              <a:t>Organisation </a:t>
            </a:r>
            <a:b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</a:rPr>
            </a:br>
            <a:br>
              <a:rPr lang="en-GB" sz="6600" dirty="0"/>
            </a:br>
            <a:endParaRPr lang="en-GB" sz="6600" dirty="0"/>
          </a:p>
        </p:txBody>
      </p:sp>
      <p:pic>
        <p:nvPicPr>
          <p:cNvPr id="7170" name="Picture 2" descr="Image result for organis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4852" r="11360" b="4693"/>
          <a:stretch/>
        </p:blipFill>
        <p:spPr bwMode="auto">
          <a:xfrm>
            <a:off x="7615043" y="884246"/>
            <a:ext cx="4148426" cy="447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423286"/>
            <a:ext cx="7228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fontAlgn="ctr">
              <a:lnSpc>
                <a:spcPct val="20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</a:t>
            </a:r>
            <a:r>
              <a:rPr lang="en-GB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verything in the same place (links to workspace)</a:t>
            </a:r>
            <a:endParaRPr lang="en-GB" sz="2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 fontAlgn="ctr">
              <a:lnSpc>
                <a:spcPct val="20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Empty bag at the end of the day</a:t>
            </a:r>
            <a:endParaRPr lang="en-GB" sz="2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 fontAlgn="ctr">
              <a:lnSpc>
                <a:spcPct val="20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File any handouts or work?</a:t>
            </a:r>
            <a:endParaRPr lang="en-GB" sz="2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 fontAlgn="ctr">
              <a:lnSpc>
                <a:spcPct val="20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If they’ve lost something important, sort it now</a:t>
            </a:r>
            <a:endParaRPr lang="en-GB" sz="2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8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160" y="634144"/>
            <a:ext cx="11266101" cy="1204645"/>
          </a:xfrm>
        </p:spPr>
        <p:txBody>
          <a:bodyPr anchor="t">
            <a:noAutofit/>
          </a:bodyPr>
          <a:lstStyle/>
          <a:p>
            <a:pPr algn="l" fontAlgn="ctr"/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</a:rPr>
              <a:t>Removing distractions </a:t>
            </a:r>
            <a:br>
              <a:rPr lang="en-GB" sz="8800" dirty="0"/>
            </a:br>
            <a:br>
              <a:rPr lang="en-GB" sz="5400" dirty="0"/>
            </a:br>
            <a:endParaRPr lang="en-GB" sz="5400" dirty="0"/>
          </a:p>
        </p:txBody>
      </p:sp>
      <p:pic>
        <p:nvPicPr>
          <p:cNvPr id="8194" name="Picture 2" descr="Image result for distra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60" y="1619405"/>
            <a:ext cx="5796552" cy="37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64984"/>
            <a:ext cx="50270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000" dirty="0">
              <a:effectLst/>
            </a:endParaRPr>
          </a:p>
          <a:p>
            <a:pPr marL="800100" lvl="1" indent="-342900" fontAlgn="ctr">
              <a:lnSpc>
                <a:spcPct val="15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</a:t>
            </a:r>
            <a:r>
              <a:rPr lang="en-GB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usic - not in exam, definitely not TV</a:t>
            </a:r>
            <a:endParaRPr lang="en-GB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800100" lvl="1" indent="-342900" fontAlgn="ctr">
              <a:lnSpc>
                <a:spcPct val="15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</a:t>
            </a:r>
            <a:r>
              <a:rPr lang="en-GB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ake them tea/biscuit rather than them stopping and leaving the workspace (unless it is a timetabled break)</a:t>
            </a:r>
            <a:endParaRPr lang="en-GB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Image result for xbox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89" y="3803622"/>
            <a:ext cx="2786562" cy="156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624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602" y="555539"/>
            <a:ext cx="9144000" cy="1204645"/>
          </a:xfrm>
        </p:spPr>
        <p:txBody>
          <a:bodyPr anchor="t">
            <a:noAutofit/>
          </a:bodyPr>
          <a:lstStyle/>
          <a:p>
            <a:pPr lvl="0" algn="l" fontAlgn="ctr"/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</a:rPr>
              <a:t>Showing an interest</a:t>
            </a:r>
            <a:br>
              <a:rPr lang="en-GB" sz="8800" dirty="0"/>
            </a:br>
            <a:r>
              <a:rPr lang="en-GB" sz="8800" b="1" dirty="0"/>
              <a:t> </a:t>
            </a:r>
            <a:br>
              <a:rPr lang="en-GB" sz="8800" dirty="0"/>
            </a:br>
            <a:br>
              <a:rPr lang="en-GB" sz="5400" dirty="0"/>
            </a:br>
            <a:endParaRPr lang="en-GB" sz="5400" dirty="0"/>
          </a:p>
        </p:txBody>
      </p:sp>
      <p:sp>
        <p:nvSpPr>
          <p:cNvPr id="3" name="Rectangle 2"/>
          <p:cNvSpPr/>
          <p:nvPr/>
        </p:nvSpPr>
        <p:spPr>
          <a:xfrm>
            <a:off x="6009640" y="1044162"/>
            <a:ext cx="5811521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800" dirty="0">
              <a:effectLst/>
            </a:endParaRPr>
          </a:p>
          <a:p>
            <a:pPr marL="914400" lvl="1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What have you done today?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Know their timetable? Have it handy? (on the fridge?)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Have a list of questions to ask? 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'nothing' is not ok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220" name="Picture 4" descr="Image result for parent advising k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4"/>
          <a:stretch/>
        </p:blipFill>
        <p:spPr bwMode="auto">
          <a:xfrm>
            <a:off x="665480" y="1858782"/>
            <a:ext cx="5054600" cy="27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4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570" y="524896"/>
            <a:ext cx="9144000" cy="1204645"/>
          </a:xfrm>
        </p:spPr>
        <p:txBody>
          <a:bodyPr anchor="t">
            <a:noAutofit/>
          </a:bodyPr>
          <a:lstStyle/>
          <a:p>
            <a:pPr lvl="0" algn="l" fontAlgn="ctr"/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</a:rPr>
              <a:t>Communication with school</a:t>
            </a:r>
            <a:br>
              <a:rPr lang="en-GB" sz="8800" dirty="0"/>
            </a:br>
            <a:br>
              <a:rPr lang="en-GB" sz="8800" dirty="0"/>
            </a:br>
            <a:br>
              <a:rPr lang="en-GB" sz="5400" dirty="0"/>
            </a:br>
            <a:endParaRPr lang="en-GB" sz="5400" dirty="0"/>
          </a:p>
        </p:txBody>
      </p:sp>
      <p:pic>
        <p:nvPicPr>
          <p:cNvPr id="10242" name="Picture 2" descr="Image result for parents 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1630148"/>
            <a:ext cx="4958550" cy="32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23" y="838046"/>
            <a:ext cx="58129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dirty="0">
              <a:effectLst/>
            </a:endParaRPr>
          </a:p>
          <a:p>
            <a:pPr marL="800100" lvl="1" indent="-342900" fontAlgn="ctr">
              <a:lnSpc>
                <a:spcPct val="15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 u="sng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Email teachers if concerned</a:t>
            </a:r>
            <a:r>
              <a:rPr lang="en-GB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?  (most likely to get a quicker response as we’re teaching) Try to contact with plenty of time</a:t>
            </a:r>
            <a:endParaRPr lang="en-GB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800100" lvl="1" indent="-342900" fontAlgn="ctr">
              <a:lnSpc>
                <a:spcPct val="15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 u="sng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SMHW-</a:t>
            </a:r>
            <a:r>
              <a:rPr lang="en-GB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don't just believe that they’ve not got any or that they've done it.</a:t>
            </a:r>
            <a:endParaRPr lang="en-GB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800100" lvl="1" indent="-342900" fontAlgn="ctr">
              <a:lnSpc>
                <a:spcPct val="15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Period 6 - keep timetable handy so know when sessions are on, don’t plan anything for those evenings</a:t>
            </a:r>
            <a:endParaRPr lang="en-GB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1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016" y="602966"/>
            <a:ext cx="11393510" cy="1204645"/>
          </a:xfrm>
        </p:spPr>
        <p:txBody>
          <a:bodyPr anchor="t">
            <a:noAutofit/>
          </a:bodyPr>
          <a:lstStyle/>
          <a:p>
            <a:pPr lvl="0" algn="l" fontAlgn="ctr"/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</a:rPr>
              <a:t>Use interim reports to help focus revision/independent work</a:t>
            </a:r>
            <a:br>
              <a:rPr lang="en-GB" sz="8000" dirty="0"/>
            </a:br>
            <a:br>
              <a:rPr lang="en-GB" sz="8000" dirty="0"/>
            </a:br>
            <a:br>
              <a:rPr lang="en-GB" sz="4800" dirty="0"/>
            </a:br>
            <a:endParaRPr lang="en-GB" sz="4800" dirty="0"/>
          </a:p>
        </p:txBody>
      </p:sp>
      <p:pic>
        <p:nvPicPr>
          <p:cNvPr id="11266" name="Picture 2" descr="Image result for interim re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71" y="2656840"/>
            <a:ext cx="4311753" cy="31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6771" y="2107417"/>
            <a:ext cx="6096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Subjects that are well below target should be focus to start with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Read the descriptors of each to establish what can be done to improve.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02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189" y="555482"/>
            <a:ext cx="6493692" cy="1019318"/>
          </a:xfrm>
        </p:spPr>
        <p:txBody>
          <a:bodyPr anchor="t">
            <a:noAutofit/>
          </a:bodyPr>
          <a:lstStyle/>
          <a:p>
            <a:pPr lvl="0" algn="l"/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</a:rPr>
              <a:t>Language used </a:t>
            </a:r>
            <a:br>
              <a:rPr lang="en-GB" sz="7200" dirty="0"/>
            </a:br>
            <a:br>
              <a:rPr lang="en-GB" sz="5400" dirty="0">
                <a:effectLst/>
              </a:rPr>
            </a:br>
            <a:br>
              <a:rPr lang="en-GB" sz="5400" dirty="0"/>
            </a:br>
            <a:br>
              <a:rPr lang="en-GB" sz="5400" dirty="0"/>
            </a:br>
            <a:br>
              <a:rPr lang="en-GB" sz="5400" dirty="0"/>
            </a:br>
            <a:br>
              <a:rPr lang="en-GB" sz="3200" dirty="0"/>
            </a:br>
            <a:endParaRPr lang="en-GB" sz="3200" dirty="0"/>
          </a:p>
        </p:txBody>
      </p:sp>
      <p:pic>
        <p:nvPicPr>
          <p:cNvPr id="12290" name="Picture 2" descr="Image result for blp bra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4"/>
          <a:stretch/>
        </p:blipFill>
        <p:spPr bwMode="auto">
          <a:xfrm>
            <a:off x="490076" y="1506547"/>
            <a:ext cx="4264804" cy="28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69840" y="1294959"/>
            <a:ext cx="6493692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ctr">
              <a:lnSpc>
                <a:spcPct val="115000"/>
              </a:lnSpc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Growth mind-set – not a case of permanence 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fontAlgn="ctr">
              <a:lnSpc>
                <a:spcPct val="115000"/>
              </a:lnSpc>
              <a:buClr>
                <a:srgbClr val="2974B8"/>
              </a:buClr>
              <a:buSzPct val="80000"/>
              <a:tabLst>
                <a:tab pos="13716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Trying, challenge, takes time and effort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indent="-457200" fontAlgn="ctr">
              <a:lnSpc>
                <a:spcPct val="115000"/>
              </a:lnSpc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power of yet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fontAlgn="ctr">
              <a:lnSpc>
                <a:spcPct val="115000"/>
              </a:lnSpc>
              <a:buClr>
                <a:srgbClr val="2974B8"/>
              </a:buClr>
              <a:buSzPct val="80000"/>
              <a:tabLst>
                <a:tab pos="13716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I don’t understand this, yet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indent="-457200" fontAlgn="ctr">
              <a:lnSpc>
                <a:spcPct val="115000"/>
              </a:lnSpc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Discussing problems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1" fontAlgn="ctr">
              <a:lnSpc>
                <a:spcPct val="115000"/>
              </a:lnSpc>
              <a:buClr>
                <a:srgbClr val="2974B8"/>
              </a:buClr>
              <a:buSzPct val="80000"/>
              <a:tabLst>
                <a:tab pos="13716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Specific, temporary, solvable</a:t>
            </a:r>
            <a:endParaRPr lang="en-GB" sz="2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36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056" y="499182"/>
            <a:ext cx="9144000" cy="1204645"/>
          </a:xfrm>
        </p:spPr>
        <p:txBody>
          <a:bodyPr anchor="t">
            <a:noAutofit/>
          </a:bodyPr>
          <a:lstStyle/>
          <a:p>
            <a:pPr algn="l" fontAlgn="ctr"/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</a:rPr>
              <a:t>Practical revision:</a:t>
            </a:r>
            <a:br>
              <a:rPr lang="en-GB" sz="7200" b="1" dirty="0"/>
            </a:br>
            <a:br>
              <a:rPr lang="en-GB" sz="7200" b="1" dirty="0"/>
            </a:br>
            <a:br>
              <a:rPr lang="en-GB" sz="4400" b="1" dirty="0"/>
            </a:br>
            <a:endParaRPr lang="en-GB" sz="4400" b="1" dirty="0"/>
          </a:p>
        </p:txBody>
      </p:sp>
      <p:pic>
        <p:nvPicPr>
          <p:cNvPr id="13314" name="Picture 2" descr="Image result for practical revis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3"/>
          <a:stretch/>
        </p:blipFill>
        <p:spPr bwMode="auto">
          <a:xfrm>
            <a:off x="8835595" y="899160"/>
            <a:ext cx="2761180" cy="419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6972" y="1558309"/>
            <a:ext cx="800282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Test with</a:t>
            </a:r>
            <a:r>
              <a:rPr lang="en-GB" sz="28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GB" sz="2800" dirty="0">
                <a:solidFill>
                  <a:srgbClr val="2974B8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flashcards/questions </a:t>
            </a: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that they have made</a:t>
            </a:r>
          </a:p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Mind maps</a:t>
            </a:r>
            <a:endParaRPr lang="en-GB" sz="28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Post-it notes</a:t>
            </a:r>
          </a:p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Watch the revision techniques video for more practical suggestions</a:t>
            </a:r>
            <a:endParaRPr lang="en-GB" sz="2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2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4497" y="339875"/>
            <a:ext cx="8202475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 the </a:t>
            </a:r>
            <a:r>
              <a:rPr lang="en-GB" sz="4400" u="sng" dirty="0">
                <a:solidFill>
                  <a:srgbClr val="2974B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specification</a:t>
            </a:r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exam board of subjects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4685" y="2298564"/>
            <a:ext cx="7580671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Past papers – access online</a:t>
            </a:r>
          </a:p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Structure of exam papers/CA outline</a:t>
            </a:r>
          </a:p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Go through this when they get their exam timetable too! </a:t>
            </a:r>
          </a:p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Specifications will tell you everything that they need to know – access online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063" y="854546"/>
            <a:ext cx="2270023" cy="2270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4379" b="29473"/>
          <a:stretch/>
        </p:blipFill>
        <p:spPr>
          <a:xfrm>
            <a:off x="8660703" y="3246121"/>
            <a:ext cx="2542868" cy="782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6834" t="15283" r="16825" b="17290"/>
          <a:stretch/>
        </p:blipFill>
        <p:spPr>
          <a:xfrm>
            <a:off x="8628052" y="4490720"/>
            <a:ext cx="2468880" cy="10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12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9811" y="1742492"/>
            <a:ext cx="8480207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Encourage them to teach you.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8458" y="3102869"/>
            <a:ext cx="7580671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Will show their true understanding of topics</a:t>
            </a:r>
          </a:p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8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Good for motivation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684"/>
          <a:stretch/>
        </p:blipFill>
        <p:spPr>
          <a:xfrm>
            <a:off x="162560" y="1185852"/>
            <a:ext cx="2844641" cy="405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A95B7BA-E0EC-41B3-88B3-B6BD93660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8" b="35903"/>
          <a:stretch/>
        </p:blipFill>
        <p:spPr bwMode="auto">
          <a:xfrm>
            <a:off x="0" y="-1"/>
            <a:ext cx="12192000" cy="355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0EAA1575-DEF4-4197-AD70-385FD1036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70" y="4045961"/>
            <a:ext cx="891540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6000" dirty="0">
                <a:solidFill>
                  <a:srgbClr val="2974B8"/>
                </a:solidFill>
                <a:latin typeface="Bookman Old Style" panose="02050604050505020204" pitchFamily="18" charset="0"/>
              </a:rPr>
              <a:t>20 Top Tips</a:t>
            </a:r>
          </a:p>
        </p:txBody>
      </p:sp>
    </p:spTree>
    <p:extLst>
      <p:ext uri="{BB962C8B-B14F-4D97-AF65-F5344CB8AC3E}">
        <p14:creationId xmlns:p14="http://schemas.microsoft.com/office/powerpoint/2010/main" val="618307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274" y="260116"/>
            <a:ext cx="1112961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them questions using </a:t>
            </a:r>
          </a:p>
          <a:p>
            <a:pPr lvl="0" font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exam-style language.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275" y="2011621"/>
            <a:ext cx="588688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Rather than just asking what they have revised, try asking them to… </a:t>
            </a:r>
          </a:p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solidFill>
                  <a:srgbClr val="2974B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Identify</a:t>
            </a:r>
          </a:p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solidFill>
                  <a:srgbClr val="2974B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Explain</a:t>
            </a:r>
          </a:p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solidFill>
                  <a:srgbClr val="2974B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Describe</a:t>
            </a:r>
          </a:p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solidFill>
                  <a:srgbClr val="2974B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Analyse</a:t>
            </a:r>
          </a:p>
          <a:p>
            <a:pPr marL="457200" lvl="0" indent="-457200" fontAlgn="ctr">
              <a:lnSpc>
                <a:spcPct val="115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solidFill>
                  <a:srgbClr val="2974B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Etc.</a:t>
            </a:r>
          </a:p>
          <a:p>
            <a:pPr marL="342900" lvl="0" indent="-342900" fontAlgn="ctr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43" y="2011621"/>
            <a:ext cx="4433623" cy="317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41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199" y="2310398"/>
            <a:ext cx="60858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GB" sz="8000" dirty="0">
                <a:solidFill>
                  <a:srgbClr val="2974B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positive! 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A49C27DA-E238-4A84-A625-5CF72D764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219200"/>
            <a:ext cx="3888740" cy="38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49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604" y="373625"/>
            <a:ext cx="1109783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Reward high quality revision and effort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2772" r="11527" b="15196"/>
          <a:stretch/>
        </p:blipFill>
        <p:spPr>
          <a:xfrm>
            <a:off x="5927048" y="2089400"/>
            <a:ext cx="2575560" cy="2804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485" y="2379350"/>
            <a:ext cx="2476918" cy="2476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1"/>
          <a:stretch/>
        </p:blipFill>
        <p:spPr>
          <a:xfrm>
            <a:off x="338247" y="2641388"/>
            <a:ext cx="2984238" cy="215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2607" y="2155440"/>
            <a:ext cx="2731831" cy="29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55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5" y="130628"/>
            <a:ext cx="10787743" cy="3605349"/>
          </a:xfrm>
        </p:spPr>
        <p:txBody>
          <a:bodyPr>
            <a:normAutofit/>
          </a:bodyPr>
          <a:lstStyle/>
          <a:p>
            <a:r>
              <a:rPr lang="en-GB" sz="2000" dirty="0"/>
              <a:t>Teacher emails - 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b="1" dirty="0">
                <a:solidFill>
                  <a:srgbClr val="FF0000"/>
                </a:solidFill>
              </a:rPr>
              <a:t>Command words – print out cards + example Qs   - BENN </a:t>
            </a:r>
          </a:p>
          <a:p>
            <a:endParaRPr lang="en-GB" sz="2000" dirty="0"/>
          </a:p>
          <a:p>
            <a:r>
              <a:rPr lang="en-GB" sz="2000" dirty="0"/>
              <a:t>How to access specs +  -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Send email for each subjects – exam board, POSTER  </a:t>
            </a:r>
          </a:p>
          <a:p>
            <a:endParaRPr lang="en-GB" sz="2000" dirty="0"/>
          </a:p>
          <a:p>
            <a:r>
              <a:rPr lang="en-GB" sz="2000" dirty="0"/>
              <a:t>Make A5 checklist</a:t>
            </a:r>
          </a:p>
        </p:txBody>
      </p:sp>
    </p:spTree>
    <p:extLst>
      <p:ext uri="{BB962C8B-B14F-4D97-AF65-F5344CB8AC3E}">
        <p14:creationId xmlns:p14="http://schemas.microsoft.com/office/powerpoint/2010/main" val="4192978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64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C301C727-A5F8-4542-8BA1-09E3E1E39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51" y="676385"/>
            <a:ext cx="534018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dirty="0">
                <a:solidFill>
                  <a:srgbClr val="2974B8"/>
                </a:solidFill>
                <a:latin typeface="Bookman Old Style" panose="02050604050505020204" pitchFamily="18" charset="0"/>
              </a:rPr>
              <a:t>Have a clear space to work at home</a:t>
            </a:r>
            <a:endParaRPr lang="en-GB" altLang="en-US" sz="4400" dirty="0">
              <a:solidFill>
                <a:srgbClr val="2974B8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60F164-E15C-4A01-85FE-0EA25F6BFCD3}"/>
              </a:ext>
            </a:extLst>
          </p:cNvPr>
          <p:cNvSpPr/>
          <p:nvPr/>
        </p:nvSpPr>
        <p:spPr>
          <a:xfrm>
            <a:off x="1140322" y="2352417"/>
            <a:ext cx="4389437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Arial" charset="0"/>
              <a:sym typeface="Wingdings" pitchFamily="2" charset="2"/>
            </a:endParaRPr>
          </a:p>
          <a:p>
            <a:pPr eaLnBrk="1" hangingPunct="1">
              <a:defRPr/>
            </a:pPr>
            <a:r>
              <a:rPr lang="en-GB" altLang="en-US" sz="2800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Away from distractions!</a:t>
            </a:r>
          </a:p>
          <a:p>
            <a:pPr eaLnBrk="1" hangingPunct="1">
              <a:defRPr/>
            </a:pPr>
            <a:endParaRPr lang="en-GB" altLang="en-US" sz="2800" dirty="0">
              <a:solidFill>
                <a:srgbClr val="141317"/>
              </a:solidFill>
              <a:latin typeface="Calibri Light" panose="020F0302020204030204" pitchFamily="34" charset="0"/>
              <a:cs typeface="Arial" charset="0"/>
              <a:sym typeface="Wingdings" pitchFamily="2" charset="2"/>
            </a:endParaRPr>
          </a:p>
          <a:p>
            <a:pPr eaLnBrk="1" hangingPunct="1">
              <a:defRPr/>
            </a:pPr>
            <a:r>
              <a:rPr lang="en-GB" altLang="en-US" sz="2800" dirty="0">
                <a:solidFill>
                  <a:srgbClr val="141317"/>
                </a:solidFill>
                <a:latin typeface="Calibri Light" panose="020F0302020204030204" pitchFamily="34" charset="0"/>
                <a:cs typeface="Arial" charset="0"/>
                <a:sym typeface="Wingdings" pitchFamily="2" charset="2"/>
              </a:rPr>
              <a:t>Plenty of Space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BC1A3A-1748-493C-9109-44148A032114}"/>
              </a:ext>
            </a:extLst>
          </p:cNvPr>
          <p:cNvSpPr/>
          <p:nvPr/>
        </p:nvSpPr>
        <p:spPr>
          <a:xfrm>
            <a:off x="854003" y="3000050"/>
            <a:ext cx="93663" cy="92075"/>
          </a:xfrm>
          <a:prstGeom prst="ellipse">
            <a:avLst/>
          </a:prstGeom>
          <a:solidFill>
            <a:srgbClr val="297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141317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B30D56-1E7B-46AE-915E-BE1CA6688E5A}"/>
              </a:ext>
            </a:extLst>
          </p:cNvPr>
          <p:cNvSpPr/>
          <p:nvPr/>
        </p:nvSpPr>
        <p:spPr>
          <a:xfrm>
            <a:off x="887272" y="3891176"/>
            <a:ext cx="93663" cy="92075"/>
          </a:xfrm>
          <a:prstGeom prst="ellipse">
            <a:avLst/>
          </a:prstGeom>
          <a:solidFill>
            <a:srgbClr val="297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2974B8"/>
              </a:solidFill>
              <a:highlight>
                <a:srgbClr val="2974B8"/>
              </a:highlight>
            </a:endParaRPr>
          </a:p>
        </p:txBody>
      </p:sp>
      <p:pic>
        <p:nvPicPr>
          <p:cNvPr id="12" name="Picture 2" descr="Image result for student working at desk home">
            <a:extLst>
              <a:ext uri="{FF2B5EF4-FFF2-40B4-BE49-F238E27FC236}">
                <a16:creationId xmlns:a16="http://schemas.microsoft.com/office/drawing/2014/main" id="{665E368E-F47A-4786-881B-3E21EC61F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819" y="676385"/>
            <a:ext cx="4675505" cy="467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2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4521" y="721168"/>
            <a:ext cx="9144000" cy="2387600"/>
          </a:xfrm>
        </p:spPr>
        <p:txBody>
          <a:bodyPr anchor="t">
            <a:noAutofit/>
          </a:bodyPr>
          <a:lstStyle/>
          <a:p>
            <a:pPr algn="l" fontAlgn="ctr"/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resources to hand </a:t>
            </a:r>
            <a:br>
              <a:rPr lang="en-GB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7200" b="1" dirty="0"/>
            </a:br>
            <a:br>
              <a:rPr lang="en-GB" sz="7200" b="1" dirty="0"/>
            </a:br>
            <a:endParaRPr lang="en-GB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839842" y="1855785"/>
            <a:ext cx="730847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ctr">
              <a:lnSpc>
                <a:spcPct val="115000"/>
              </a:lnSpc>
              <a:buSzPts val="1000"/>
              <a:tabLst>
                <a:tab pos="1371600" algn="l"/>
              </a:tabLst>
            </a:pPr>
            <a:r>
              <a:rPr lang="en-GB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Highlighters, paper, pens, pencils, ruler etc.</a:t>
            </a:r>
          </a:p>
          <a:p>
            <a:pPr lvl="1" fontAlgn="ctr">
              <a:lnSpc>
                <a:spcPct val="115000"/>
              </a:lnSpc>
              <a:buSzPts val="1000"/>
              <a:tabLst>
                <a:tab pos="1371600" algn="l"/>
              </a:tabLst>
            </a:pPr>
            <a:endParaRPr lang="en-GB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ctr">
              <a:lnSpc>
                <a:spcPct val="115000"/>
              </a:lnSpc>
              <a:buSzPts val="1000"/>
              <a:tabLst>
                <a:tab pos="1371600" algn="l"/>
              </a:tabLst>
            </a:pPr>
            <a:r>
              <a:rPr lang="en-GB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Revision Guides</a:t>
            </a:r>
            <a:endParaRPr lang="en-GB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 fontAlgn="ctr">
              <a:lnSpc>
                <a:spcPct val="115000"/>
              </a:lnSpc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GB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Correct exam board</a:t>
            </a:r>
            <a:endParaRPr lang="en-GB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 fontAlgn="ctr">
              <a:lnSpc>
                <a:spcPct val="115000"/>
              </a:lnSpc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GB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Ask for recommendation from teacher (or available tonight)</a:t>
            </a:r>
            <a:endParaRPr lang="en-GB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5042" y="2554046"/>
            <a:ext cx="3546958" cy="35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1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67" y="642545"/>
            <a:ext cx="11277601" cy="2387600"/>
          </a:xfrm>
        </p:spPr>
        <p:txBody>
          <a:bodyPr anchor="t">
            <a:noAutofit/>
          </a:bodyPr>
          <a:lstStyle/>
          <a:p>
            <a:pPr lvl="0" algn="l" fontAlgn="ctr"/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</a:rPr>
              <a:t>Create a revision timetable together </a:t>
            </a:r>
            <a:br>
              <a:rPr lang="en-GB" sz="7200" dirty="0"/>
            </a:br>
            <a:br>
              <a:rPr lang="en-GB" sz="7200" dirty="0"/>
            </a:br>
            <a:br>
              <a:rPr lang="en-GB" sz="4400" dirty="0"/>
            </a:br>
            <a:endParaRPr lang="en-GB" sz="4400" dirty="0"/>
          </a:p>
        </p:txBody>
      </p:sp>
      <p:pic>
        <p:nvPicPr>
          <p:cNvPr id="2050" name="Picture 2" descr="Image result for revision time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525" y="1628112"/>
            <a:ext cx="4487426" cy="31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930" y="1536174"/>
            <a:ext cx="6717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ctr">
              <a:lnSpc>
                <a:spcPct val="15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Write on a wall planner or use ‘www. GetRevising.co.uk’</a:t>
            </a:r>
          </a:p>
          <a:p>
            <a:pPr marL="800100" lvl="1" indent="-342900" fontAlgn="ctr">
              <a:lnSpc>
                <a:spcPct val="15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Can add dates of exams/CA deadlines etc</a:t>
            </a:r>
            <a:endParaRPr lang="en-GB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800100" lvl="1" indent="-342900" fontAlgn="ctr">
              <a:lnSpc>
                <a:spcPct val="15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Time limit  (not task limit) on things from to-do list: BUT a specific objective to each revision period</a:t>
            </a:r>
            <a:endParaRPr lang="en-GB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800100" lvl="1" indent="-342900" fontAlgn="ctr">
              <a:lnSpc>
                <a:spcPct val="15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Break tasks down to be manageable (this is a new skill for many students, independence) </a:t>
            </a:r>
            <a:endParaRPr lang="en-GB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800100" lvl="1" indent="-342900" fontAlgn="ctr">
              <a:lnSpc>
                <a:spcPct val="15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Could be done now, with long term and short term plans on</a:t>
            </a:r>
            <a:endParaRPr lang="en-GB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7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85141" y="1878992"/>
            <a:ext cx="6985843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your own copy of their exam timetable.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65" y="1550068"/>
            <a:ext cx="3761664" cy="2662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456620-7DF3-465E-BBF5-A7D623657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28" y="2273787"/>
            <a:ext cx="3761664" cy="266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7510" y="2162010"/>
            <a:ext cx="4831500" cy="3038368"/>
          </a:xfrm>
        </p:spPr>
        <p:txBody>
          <a:bodyPr anchor="t">
            <a:noAutofit/>
          </a:bodyPr>
          <a:lstStyle/>
          <a:p>
            <a:pPr fontAlgn="ctr"/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</a:rPr>
              <a:t>Ask them how you can help</a:t>
            </a:r>
            <a:br>
              <a:rPr lang="en-GB" sz="8800" b="1" dirty="0"/>
            </a:br>
            <a:br>
              <a:rPr lang="en-GB" sz="5400" b="1" dirty="0"/>
            </a:br>
            <a:endParaRPr lang="en-GB" sz="5400" b="1" dirty="0"/>
          </a:p>
        </p:txBody>
      </p:sp>
      <p:pic>
        <p:nvPicPr>
          <p:cNvPr id="3074" name="Picture 2" descr="Image result for parent teenager talk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r="8297"/>
          <a:stretch/>
        </p:blipFill>
        <p:spPr bwMode="auto">
          <a:xfrm>
            <a:off x="0" y="0"/>
            <a:ext cx="6730159" cy="615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1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948" y="583540"/>
            <a:ext cx="9144000" cy="1050098"/>
          </a:xfrm>
        </p:spPr>
        <p:txBody>
          <a:bodyPr anchor="t">
            <a:noAutofit/>
          </a:bodyPr>
          <a:lstStyle/>
          <a:p>
            <a:pPr lvl="0" algn="l" fontAlgn="ctr"/>
            <a:r>
              <a:rPr lang="en-GB" sz="4400" dirty="0">
                <a:solidFill>
                  <a:srgbClr val="2974B8"/>
                </a:solidFill>
                <a:latin typeface="Bookman Old Style" panose="02050604050505020204" pitchFamily="18" charset="0"/>
              </a:rPr>
              <a:t>Establish a routine</a:t>
            </a:r>
            <a:br>
              <a:rPr lang="en-GB" sz="9600" b="1" dirty="0"/>
            </a:br>
            <a:br>
              <a:rPr lang="en-GB" sz="9600" b="1" dirty="0"/>
            </a:br>
            <a:br>
              <a:rPr lang="en-GB" b="1" dirty="0"/>
            </a:br>
            <a:endParaRPr lang="en-GB" b="1" dirty="0"/>
          </a:p>
        </p:txBody>
      </p:sp>
      <p:pic>
        <p:nvPicPr>
          <p:cNvPr id="4098" name="Picture 2" descr="Image result for establish a rout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92" y="3175000"/>
            <a:ext cx="5423908" cy="29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20" y="1057170"/>
            <a:ext cx="626619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dirty="0">
              <a:effectLst/>
            </a:endParaRPr>
          </a:p>
          <a:p>
            <a:pPr marL="800100" lvl="1" indent="-342900" fontAlgn="ctr">
              <a:lnSpc>
                <a:spcPct val="15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Set time to work each evening, even now</a:t>
            </a:r>
            <a:endParaRPr lang="en-GB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800100" lvl="1" indent="-342900" fontAlgn="ctr">
              <a:lnSpc>
                <a:spcPct val="15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Can be used for homework initially, but a good habit to start with</a:t>
            </a:r>
            <a:endParaRPr lang="en-GB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800100" lvl="1" indent="-342900" fontAlgn="ctr">
              <a:lnSpc>
                <a:spcPct val="15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If they have 'no homework' (unlikely, check SMHW) then can start making revision resources, even now (mocks, useful for final exams too)</a:t>
            </a:r>
            <a:endParaRPr lang="en-GB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800100" lvl="1" indent="-342900" fontAlgn="ctr">
              <a:lnSpc>
                <a:spcPct val="150000"/>
              </a:lnSpc>
              <a:spcAft>
                <a:spcPts val="0"/>
              </a:spcAft>
              <a:buClr>
                <a:srgbClr val="2974B8"/>
              </a:buClr>
              <a:buSzPct val="8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Bedtime/getting up</a:t>
            </a:r>
            <a:endParaRPr lang="en-GB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6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heck in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955057"/>
            <a:ext cx="8015061" cy="456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508" y="1354183"/>
            <a:ext cx="9144000" cy="2387600"/>
          </a:xfrm>
        </p:spPr>
        <p:txBody>
          <a:bodyPr>
            <a:noAutofit/>
          </a:bodyPr>
          <a:lstStyle/>
          <a:p>
            <a:pPr algn="l" fontAlgn="ctr"/>
            <a:r>
              <a:rPr lang="en-GB" b="1" dirty="0"/>
              <a:t>Agree 'check in' times to discuss where they are up to with the targeted work</a:t>
            </a:r>
            <a:br>
              <a:rPr lang="en-GB" dirty="0"/>
            </a:br>
            <a:br>
              <a:rPr lang="en-GB" sz="3600" dirty="0"/>
            </a:b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2624486"/>
            <a:ext cx="336368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effectLst/>
            </a:endParaRPr>
          </a:p>
          <a:p>
            <a:pPr marL="742950" lvl="1" indent="-285750" fontAlgn="ctr">
              <a:lnSpc>
                <a:spcPct val="115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Reduces 'nagging' feeling and potential arguments?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2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680</Words>
  <Application>Microsoft Office PowerPoint</Application>
  <PresentationFormat>Widescreen</PresentationFormat>
  <Paragraphs>104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Courier New</vt:lpstr>
      <vt:lpstr>Symbol</vt:lpstr>
      <vt:lpstr>Office Theme</vt:lpstr>
      <vt:lpstr>PowerPoint Presentation</vt:lpstr>
      <vt:lpstr>PowerPoint Presentation</vt:lpstr>
      <vt:lpstr>PowerPoint Presentation</vt:lpstr>
      <vt:lpstr>Have resources to hand    </vt:lpstr>
      <vt:lpstr>Create a revision timetable together    </vt:lpstr>
      <vt:lpstr>PowerPoint Presentation</vt:lpstr>
      <vt:lpstr>Ask them how you can help  </vt:lpstr>
      <vt:lpstr>Establish a routine   </vt:lpstr>
      <vt:lpstr>Agree 'check in' times to discuss where they are up to with the targeted work  </vt:lpstr>
      <vt:lpstr>Work-life balance  </vt:lpstr>
      <vt:lpstr>Organisation   </vt:lpstr>
      <vt:lpstr>Removing distractions   </vt:lpstr>
      <vt:lpstr>Showing an interest    </vt:lpstr>
      <vt:lpstr>Communication with school   </vt:lpstr>
      <vt:lpstr>Use interim reports to help focus revision/independent work   </vt:lpstr>
      <vt:lpstr>Language used       </vt:lpstr>
      <vt:lpstr>Practical revision: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a clear space to work at home Resources to hand  Highlighters, paper, pens, pencils, ruler etc revision guides Correct exam board Ask for recommendation from teacher (or available tonight)</dc:title>
  <dc:creator>M.Fullwood</dc:creator>
  <cp:lastModifiedBy>M.Draycott</cp:lastModifiedBy>
  <cp:revision>33</cp:revision>
  <cp:lastPrinted>2018-11-30T09:10:34Z</cp:lastPrinted>
  <dcterms:created xsi:type="dcterms:W3CDTF">2016-11-23T11:55:18Z</dcterms:created>
  <dcterms:modified xsi:type="dcterms:W3CDTF">2021-11-30T13:53:00Z</dcterms:modified>
</cp:coreProperties>
</file>